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tif" ContentType="image/t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0" r:id="rId1"/>
  </p:sldMasterIdLst>
  <p:notesMasterIdLst>
    <p:notesMasterId r:id="rId32"/>
  </p:notesMasterIdLst>
  <p:handoutMasterIdLst>
    <p:handoutMasterId r:id="rId33"/>
  </p:handoutMasterIdLst>
  <p:sldIdLst>
    <p:sldId id="267" r:id="rId2"/>
    <p:sldId id="395" r:id="rId3"/>
    <p:sldId id="417" r:id="rId4"/>
    <p:sldId id="399" r:id="rId5"/>
    <p:sldId id="404" r:id="rId6"/>
    <p:sldId id="401" r:id="rId7"/>
    <p:sldId id="402" r:id="rId8"/>
    <p:sldId id="403" r:id="rId9"/>
    <p:sldId id="405" r:id="rId10"/>
    <p:sldId id="418" r:id="rId11"/>
    <p:sldId id="419" r:id="rId12"/>
    <p:sldId id="420" r:id="rId13"/>
    <p:sldId id="421" r:id="rId14"/>
    <p:sldId id="423" r:id="rId15"/>
    <p:sldId id="422" r:id="rId16"/>
    <p:sldId id="408" r:id="rId17"/>
    <p:sldId id="409" r:id="rId18"/>
    <p:sldId id="407" r:id="rId19"/>
    <p:sldId id="411" r:id="rId20"/>
    <p:sldId id="412" r:id="rId21"/>
    <p:sldId id="424" r:id="rId22"/>
    <p:sldId id="413" r:id="rId23"/>
    <p:sldId id="414" r:id="rId24"/>
    <p:sldId id="410" r:id="rId25"/>
    <p:sldId id="406" r:id="rId26"/>
    <p:sldId id="415" r:id="rId27"/>
    <p:sldId id="397" r:id="rId28"/>
    <p:sldId id="416" r:id="rId29"/>
    <p:sldId id="398" r:id="rId30"/>
    <p:sldId id="272" r:id="rId31"/>
  </p:sldIdLst>
  <p:sldSz cx="12188825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6FD5EB4A-6345-CD45-A26E-9B8B88952B78}">
          <p14:sldIdLst>
            <p14:sldId id="267"/>
            <p14:sldId id="395"/>
            <p14:sldId id="417"/>
            <p14:sldId id="399"/>
            <p14:sldId id="404"/>
            <p14:sldId id="401"/>
            <p14:sldId id="402"/>
            <p14:sldId id="403"/>
            <p14:sldId id="405"/>
            <p14:sldId id="418"/>
            <p14:sldId id="419"/>
            <p14:sldId id="420"/>
            <p14:sldId id="421"/>
            <p14:sldId id="423"/>
            <p14:sldId id="422"/>
            <p14:sldId id="408"/>
            <p14:sldId id="409"/>
            <p14:sldId id="407"/>
            <p14:sldId id="411"/>
            <p14:sldId id="412"/>
            <p14:sldId id="424"/>
            <p14:sldId id="413"/>
            <p14:sldId id="414"/>
            <p14:sldId id="410"/>
            <p14:sldId id="406"/>
            <p14:sldId id="415"/>
            <p14:sldId id="397"/>
            <p14:sldId id="416"/>
            <p14:sldId id="398"/>
            <p14:sldId id="272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147">
          <p15:clr>
            <a:srgbClr val="A4A3A4"/>
          </p15:clr>
        </p15:guide>
        <p15:guide id="2" orient="horz" pos="3897">
          <p15:clr>
            <a:srgbClr val="A4A3A4"/>
          </p15:clr>
        </p15:guide>
        <p15:guide id="3" orient="horz" pos="546" userDrawn="1">
          <p15:clr>
            <a:srgbClr val="A4A3A4"/>
          </p15:clr>
        </p15:guide>
        <p15:guide id="4" orient="horz" pos="738" userDrawn="1">
          <p15:clr>
            <a:srgbClr val="A4A3A4"/>
          </p15:clr>
        </p15:guide>
        <p15:guide id="5" orient="horz" pos="4319">
          <p15:clr>
            <a:srgbClr val="A4A3A4"/>
          </p15:clr>
        </p15:guide>
        <p15:guide id="6" orient="horz" pos="1272">
          <p15:clr>
            <a:srgbClr val="A4A3A4"/>
          </p15:clr>
        </p15:guide>
        <p15:guide id="9" pos="212">
          <p15:clr>
            <a:srgbClr val="A4A3A4"/>
          </p15:clr>
        </p15:guide>
        <p15:guide id="10" pos="74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25C"/>
    <a:srgbClr val="003C4D"/>
    <a:srgbClr val="4E748B"/>
    <a:srgbClr val="7C98AD"/>
    <a:srgbClr val="D0D9DE"/>
    <a:srgbClr val="EFEFEF"/>
    <a:srgbClr val="0047CE"/>
    <a:srgbClr val="001871"/>
    <a:srgbClr val="64CCC9"/>
    <a:srgbClr val="00B2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03" autoAdjust="0"/>
    <p:restoredTop sz="99754" autoAdjust="0"/>
  </p:normalViewPr>
  <p:slideViewPr>
    <p:cSldViewPr snapToGrid="0">
      <p:cViewPr varScale="1">
        <p:scale>
          <a:sx n="116" d="100"/>
          <a:sy n="116" d="100"/>
        </p:scale>
        <p:origin x="-112" y="-144"/>
      </p:cViewPr>
      <p:guideLst>
        <p:guide orient="horz" pos="3832"/>
        <p:guide orient="horz" pos="386"/>
        <p:guide orient="horz" pos="1024"/>
        <p:guide pos="220"/>
        <p:guide pos="74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26848"/>
    </p:cViewPr>
  </p:sorterViewPr>
  <p:notesViewPr>
    <p:cSldViewPr snapToGrid="0">
      <p:cViewPr varScale="1">
        <p:scale>
          <a:sx n="109" d="100"/>
          <a:sy n="109" d="100"/>
        </p:scale>
        <p:origin x="-4904" y="-10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362832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 smtClean="0">
                <a:solidFill>
                  <a:schemeClr val="accent1"/>
                </a:solidFill>
                <a:latin typeface="Salesforce Sans"/>
              </a:rPr>
              <a:t>Presentation Title</a:t>
            </a:r>
            <a:endParaRPr lang="en-US" dirty="0">
              <a:solidFill>
                <a:schemeClr val="accent1"/>
              </a:solidFill>
              <a:latin typeface="Salesforce San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94638" y="0"/>
            <a:ext cx="15141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 algn="l"/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rPr>
              <a:t>Date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Salesforce San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96337"/>
            <a:ext cx="3037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rPr>
              <a:t>Copyright Salesforce </a:t>
            </a:r>
            <a: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rPr>
              <a:t>2015. 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rPr>
              <a:t>Legal Terms and more here.</a:t>
            </a:r>
          </a:p>
        </p:txBody>
      </p:sp>
      <p:sp>
        <p:nvSpPr>
          <p:cNvPr id="6" name="Rectangle 5"/>
          <p:cNvSpPr/>
          <p:nvPr/>
        </p:nvSpPr>
        <p:spPr>
          <a:xfrm flipV="1">
            <a:off x="1" y="9225416"/>
            <a:ext cx="7010400" cy="70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alesforce Sans"/>
            </a:endParaRPr>
          </a:p>
        </p:txBody>
      </p:sp>
      <p:grpSp>
        <p:nvGrpSpPr>
          <p:cNvPr id="8" name="Group 18"/>
          <p:cNvGrpSpPr>
            <a:grpSpLocks noChangeAspect="1"/>
          </p:cNvGrpSpPr>
          <p:nvPr/>
        </p:nvGrpSpPr>
        <p:grpSpPr bwMode="auto">
          <a:xfrm>
            <a:off x="6249040" y="8675676"/>
            <a:ext cx="611829" cy="428383"/>
            <a:chOff x="267" y="-340"/>
            <a:chExt cx="7144" cy="5002"/>
          </a:xfrm>
        </p:grpSpPr>
        <p:sp>
          <p:nvSpPr>
            <p:cNvPr id="9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rgbClr val="0A9A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0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1" name="Freeform 21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2" name="Freeform 22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3" name="Freeform 23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4" name="Freeform 24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5" name="Freeform 25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6" name="Freeform 26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7" name="Freeform 27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8" name="Freeform 28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9" name="Freeform 29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5420497" y="0"/>
            <a:ext cx="0" cy="47779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357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-1" y="0"/>
            <a:ext cx="5049795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800">
                <a:solidFill>
                  <a:schemeClr val="accent1"/>
                </a:solidFill>
                <a:latin typeface="Salesforce San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66485" y="0"/>
            <a:ext cx="1243915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Salesforce Sans"/>
              </a:defRPr>
            </a:lvl1pPr>
          </a:lstStyle>
          <a:p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07987" y="4415790"/>
            <a:ext cx="6194425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 flipV="1">
            <a:off x="1" y="9225416"/>
            <a:ext cx="7010400" cy="70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alesforce Sans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4"/>
          </p:nvPr>
        </p:nvSpPr>
        <p:spPr>
          <a:xfrm>
            <a:off x="0" y="8996337"/>
            <a:ext cx="30384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defRPr>
            </a:lvl1pPr>
          </a:lstStyle>
          <a:p>
            <a:r>
              <a:rPr lang="en-US" dirty="0" smtClean="0"/>
              <a:t>Copyright Salesforce 2015. Legal Terms and more here.</a:t>
            </a:r>
          </a:p>
        </p:txBody>
      </p:sp>
      <p:grpSp>
        <p:nvGrpSpPr>
          <p:cNvPr id="10" name="Group 18"/>
          <p:cNvGrpSpPr>
            <a:grpSpLocks noChangeAspect="1"/>
          </p:cNvGrpSpPr>
          <p:nvPr/>
        </p:nvGrpSpPr>
        <p:grpSpPr bwMode="auto">
          <a:xfrm>
            <a:off x="6393468" y="8874285"/>
            <a:ext cx="417887" cy="292591"/>
            <a:chOff x="267" y="-340"/>
            <a:chExt cx="7144" cy="5002"/>
          </a:xfrm>
        </p:grpSpPr>
        <p:sp>
          <p:nvSpPr>
            <p:cNvPr id="1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rgbClr val="0A9A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4" name="Freeform 21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5" name="Freeform 22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6" name="Freeform 23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7" name="Freeform 24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8" name="Freeform 25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9" name="Freeform 26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0" name="Freeform 27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1" name="Freeform 28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2" name="Freeform 29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5832389" y="0"/>
            <a:ext cx="0" cy="46955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004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buFont typeface="Arial" panose="020B0604020202020204" pitchFamily="34" charset="0"/>
      <a:buNone/>
      <a:defRPr sz="1000" kern="1200">
        <a:solidFill>
          <a:schemeClr val="tx1"/>
        </a:solidFill>
        <a:latin typeface="Salesforce Sans"/>
        <a:ea typeface="+mn-ea"/>
        <a:cs typeface="+mn-cs"/>
      </a:defRPr>
    </a:lvl1pPr>
    <a:lvl2pPr marL="4572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01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First,</a:t>
            </a:r>
            <a:r>
              <a:rPr lang="en-US" baseline="0" dirty="0" smtClean="0"/>
              <a:t> a few quick words about </a:t>
            </a:r>
            <a:r>
              <a:rPr lang="en-US" baseline="0" dirty="0" err="1" smtClean="0"/>
              <a:t>FinancialForce.com</a:t>
            </a:r>
            <a:r>
              <a:rPr lang="en-US" baseline="0" dirty="0" smtClean="0"/>
              <a:t>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FinancialForce.com</a:t>
            </a:r>
            <a:r>
              <a:rPr lang="en-US" baseline="0" dirty="0" smtClean="0"/>
              <a:t> builds ERP apps that are native to the </a:t>
            </a:r>
            <a:r>
              <a:rPr lang="en-US" baseline="0" dirty="0" err="1" smtClean="0"/>
              <a:t>Salesforce</a:t>
            </a:r>
            <a:r>
              <a:rPr lang="en-US" baseline="0" dirty="0" smtClean="0"/>
              <a:t> App cloud including Accounting, professional services automation, Human resources and Inventory applications. Our apps can be subscribed to separately or part of a whole ERP family.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Our company investors include </a:t>
            </a:r>
            <a:r>
              <a:rPr lang="en-US" baseline="0" dirty="0" err="1" smtClean="0"/>
              <a:t>Salesforce</a:t>
            </a:r>
            <a:r>
              <a:rPr lang="en-US" baseline="0" dirty="0" smtClean="0"/>
              <a:t> Ventures, which made their original investment in us in 2009.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have customers all around the world in 27 countries and over 650 employees including those at our headquarters on 595 Market St. here in San Francisco.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have quite few sessions and parties planned here this week, you can learn more about those at </a:t>
            </a:r>
            <a:r>
              <a:rPr lang="en-US" baseline="0" dirty="0" err="1" smtClean="0"/>
              <a:t>Dreamforce.Financialforce.com</a:t>
            </a:r>
            <a:r>
              <a:rPr lang="en-US" baseline="0" dirty="0" smtClean="0"/>
              <a:t>. Feel free to join us.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228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13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362" y="2088087"/>
            <a:ext cx="10908173" cy="2157270"/>
          </a:xfrm>
        </p:spPr>
        <p:txBody>
          <a:bodyPr lIns="0" tIns="0" rIns="0" bIns="0" anchor="b">
            <a:noAutofit/>
          </a:bodyPr>
          <a:lstStyle>
            <a:lvl1pPr algn="l">
              <a:defRPr sz="5400" spc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353648" y="4392429"/>
            <a:ext cx="11835177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8327" y="5528767"/>
            <a:ext cx="11515535" cy="500389"/>
          </a:xfrm>
        </p:spPr>
        <p:txBody>
          <a:bodyPr vert="horz" lIns="9144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1600" spc="0" dirty="0" smtClean="0">
                <a:solidFill>
                  <a:schemeClr val="accent1"/>
                </a:solidFill>
              </a:defRPr>
            </a:lvl1pPr>
            <a:lvl2pPr marL="0" indent="0">
              <a:buFont typeface="Arial" panose="020B0604020202020204" pitchFamily="34" charset="0"/>
              <a:buChar char="​"/>
              <a:defRPr lang="en-US" dirty="0" smtClean="0">
                <a:solidFill>
                  <a:schemeClr val="accent2"/>
                </a:solidFill>
              </a:defRPr>
            </a:lvl2pPr>
            <a:lvl3pPr marL="0" indent="0">
              <a:buFont typeface="Arial" panose="020B0604020202020204" pitchFamily="34" charset="0"/>
              <a:buChar char="​"/>
              <a:defRPr lang="en-US" sz="2000" dirty="0" smtClean="0">
                <a:solidFill>
                  <a:schemeClr val="accent2"/>
                </a:solidFill>
              </a:defRPr>
            </a:lvl3pPr>
            <a:lvl4pPr marL="0" indent="0">
              <a:buFont typeface="Arial" panose="020B0604020202020204" pitchFamily="34" charset="0"/>
              <a:buChar char="​"/>
              <a:defRPr lang="en-US" sz="2000" dirty="0" smtClean="0">
                <a:solidFill>
                  <a:schemeClr val="accent2"/>
                </a:solidFill>
              </a:defRPr>
            </a:lvl4pPr>
            <a:lvl5pPr marL="0" indent="0">
              <a:buFont typeface="Arial" panose="020B0604020202020204" pitchFamily="34" charset="0"/>
              <a:buChar char="​"/>
              <a:defRPr lang="en-US" sz="2000" dirty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Name of presenter, title and email</a:t>
            </a:r>
          </a:p>
        </p:txBody>
      </p:sp>
      <p:sp>
        <p:nvSpPr>
          <p:cNvPr id="34" name="Content Placeholder 7"/>
          <p:cNvSpPr>
            <a:spLocks noGrp="1"/>
          </p:cNvSpPr>
          <p:nvPr>
            <p:ph sz="quarter" idx="10"/>
          </p:nvPr>
        </p:nvSpPr>
        <p:spPr>
          <a:xfrm>
            <a:off x="338327" y="4547601"/>
            <a:ext cx="7289872" cy="750471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2000" spc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36" name="Picture 35" descr="Corporate_Primary_1 Line Tag_201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63" y="872837"/>
            <a:ext cx="4793376" cy="111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9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912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878" y="1599480"/>
            <a:ext cx="3743722" cy="4622864"/>
          </a:xfrm>
          <a:solidFill>
            <a:schemeClr val="accent2">
              <a:lumMod val="20000"/>
              <a:lumOff val="80000"/>
            </a:schemeClr>
          </a:solidFill>
        </p:spPr>
        <p:txBody>
          <a:bodyPr lIns="182880" tIns="182880" rIns="182880" bIns="18288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29099" y="1599480"/>
            <a:ext cx="3730752" cy="4622864"/>
          </a:xfrm>
          <a:solidFill>
            <a:schemeClr val="accent2">
              <a:lumMod val="20000"/>
              <a:lumOff val="80000"/>
            </a:schemeClr>
          </a:solidFill>
        </p:spPr>
        <p:txBody>
          <a:bodyPr lIns="182880" tIns="182880" rIns="182880" bIns="18288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half" idx="17"/>
          </p:nvPr>
        </p:nvSpPr>
        <p:spPr>
          <a:xfrm>
            <a:off x="8109614" y="1599480"/>
            <a:ext cx="3736459" cy="4622864"/>
          </a:xfrm>
          <a:solidFill>
            <a:schemeClr val="accent2">
              <a:lumMod val="20000"/>
              <a:lumOff val="80000"/>
            </a:schemeClr>
          </a:solidFill>
        </p:spPr>
        <p:txBody>
          <a:bodyPr lIns="182880" tIns="182880" rIns="182880" bIns="18288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2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_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8328" y="2480258"/>
            <a:ext cx="3755988" cy="3112046"/>
          </a:xfrm>
        </p:spPr>
        <p:txBody>
          <a:bodyPr lIns="9144" rIns="9144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1062" y="2480258"/>
            <a:ext cx="3735930" cy="3112046"/>
          </a:xfrm>
        </p:spPr>
        <p:txBody>
          <a:bodyPr lIns="9144" rIns="9144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half" idx="17"/>
          </p:nvPr>
        </p:nvSpPr>
        <p:spPr>
          <a:xfrm>
            <a:off x="8081106" y="2480258"/>
            <a:ext cx="3766148" cy="3112046"/>
          </a:xfrm>
        </p:spPr>
        <p:txBody>
          <a:bodyPr lIns="9144" rIns="9144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25"/>
          </p:nvPr>
        </p:nvSpPr>
        <p:spPr>
          <a:xfrm>
            <a:off x="338328" y="1600201"/>
            <a:ext cx="3759260" cy="681293"/>
          </a:xfrm>
          <a:solidFill>
            <a:schemeClr val="accent1"/>
          </a:solidFill>
        </p:spPr>
        <p:txBody>
          <a:bodyPr lIns="182880" rIns="182880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-70" baseline="0" dirty="0" smtClean="0">
                <a:solidFill>
                  <a:schemeClr val="lt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4220789" y="1600201"/>
            <a:ext cx="3731833" cy="681293"/>
          </a:xfrm>
          <a:solidFill>
            <a:schemeClr val="accent1"/>
          </a:solidFill>
        </p:spPr>
        <p:txBody>
          <a:bodyPr lIns="182880" rIns="182880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-70" baseline="0" dirty="0" smtClean="0">
                <a:solidFill>
                  <a:schemeClr val="lt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8104050" y="1600201"/>
            <a:ext cx="3749811" cy="681293"/>
          </a:xfrm>
          <a:solidFill>
            <a:schemeClr val="accent1"/>
          </a:solidFill>
        </p:spPr>
        <p:txBody>
          <a:bodyPr lIns="182880" rIns="182880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-70" baseline="0" dirty="0" smtClean="0">
                <a:solidFill>
                  <a:schemeClr val="lt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8080049" y="5660496"/>
            <a:ext cx="3770416" cy="225703"/>
          </a:xfrm>
        </p:spPr>
        <p:txBody>
          <a:bodyPr wrap="square" lIns="9144" rIns="9144">
            <a:spAutoFit/>
          </a:bodyPr>
          <a:lstStyle>
            <a:lvl1pPr marL="0" indent="0">
              <a:buClr>
                <a:schemeClr val="bg2"/>
              </a:buClr>
              <a:buSzPct val="80000"/>
              <a:buFont typeface="Wingdings" panose="05000000000000000000" pitchFamily="2" charset="2"/>
              <a:buNone/>
              <a:defRPr lang="en-US" sz="1600" kern="1200" spc="-30" baseline="0" dirty="0">
                <a:solidFill>
                  <a:srgbClr val="0079A8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32"/>
          </p:nvPr>
        </p:nvSpPr>
        <p:spPr>
          <a:xfrm>
            <a:off x="338328" y="5660496"/>
            <a:ext cx="3730752" cy="225703"/>
          </a:xfrm>
        </p:spPr>
        <p:txBody>
          <a:bodyPr lIns="9144" rIns="9144">
            <a:spAutoFit/>
          </a:bodyPr>
          <a:lstStyle>
            <a:lvl1pPr marL="0" indent="0">
              <a:buNone/>
              <a:defRPr sz="1600">
                <a:solidFill>
                  <a:srgbClr val="0079A8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33"/>
          </p:nvPr>
        </p:nvSpPr>
        <p:spPr>
          <a:xfrm>
            <a:off x="4221870" y="5660496"/>
            <a:ext cx="3730752" cy="225703"/>
          </a:xfrm>
        </p:spPr>
        <p:txBody>
          <a:bodyPr lIns="9144" rIns="9144">
            <a:spAutoFit/>
          </a:bodyPr>
          <a:lstStyle>
            <a:lvl1pPr marL="0" indent="0">
              <a:buNone/>
              <a:defRPr sz="1600">
                <a:solidFill>
                  <a:srgbClr val="0079A8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9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icture Placeholder 61"/>
          <p:cNvSpPr>
            <a:spLocks noGrp="1"/>
          </p:cNvSpPr>
          <p:nvPr>
            <p:ph type="pic" sz="quarter" idx="17"/>
          </p:nvPr>
        </p:nvSpPr>
        <p:spPr>
          <a:xfrm>
            <a:off x="336549" y="1597025"/>
            <a:ext cx="3752871" cy="3980821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3" name="Picture Placeholder 61"/>
          <p:cNvSpPr>
            <a:spLocks noGrp="1"/>
          </p:cNvSpPr>
          <p:nvPr>
            <p:ph type="pic" sz="quarter" idx="18"/>
          </p:nvPr>
        </p:nvSpPr>
        <p:spPr>
          <a:xfrm>
            <a:off x="4229382" y="1597025"/>
            <a:ext cx="3725862" cy="3980821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64" name="Picture Placeholder 61"/>
          <p:cNvSpPr>
            <a:spLocks noGrp="1"/>
          </p:cNvSpPr>
          <p:nvPr>
            <p:ph type="pic" sz="quarter" idx="19"/>
          </p:nvPr>
        </p:nvSpPr>
        <p:spPr>
          <a:xfrm>
            <a:off x="8101820" y="1597025"/>
            <a:ext cx="3746255" cy="3980821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cxnSp>
        <p:nvCxnSpPr>
          <p:cNvPr id="65" name="Straight Connector 64"/>
          <p:cNvCxnSpPr/>
          <p:nvPr userDrawn="1"/>
        </p:nvCxnSpPr>
        <p:spPr>
          <a:xfrm>
            <a:off x="333565" y="5702300"/>
            <a:ext cx="3749040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337217" y="5786195"/>
            <a:ext cx="3749040" cy="502850"/>
          </a:xfrm>
        </p:spPr>
        <p:txBody>
          <a:bodyPr/>
          <a:lstStyle>
            <a:lvl1pPr>
              <a:buNone/>
              <a:defRPr sz="1400" spc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67" name="Straight Connector 66"/>
          <p:cNvCxnSpPr/>
          <p:nvPr userDrawn="1"/>
        </p:nvCxnSpPr>
        <p:spPr>
          <a:xfrm>
            <a:off x="4229382" y="5702300"/>
            <a:ext cx="3732576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4218268" y="5786195"/>
            <a:ext cx="3749040" cy="502850"/>
          </a:xfrm>
        </p:spPr>
        <p:txBody>
          <a:bodyPr/>
          <a:lstStyle>
            <a:lvl1pPr>
              <a:buNone/>
              <a:defRPr sz="1400" spc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69" name="Straight Connector 68"/>
          <p:cNvCxnSpPr/>
          <p:nvPr userDrawn="1"/>
        </p:nvCxnSpPr>
        <p:spPr>
          <a:xfrm>
            <a:off x="8101820" y="5702300"/>
            <a:ext cx="3749040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 Placeholder 3"/>
          <p:cNvSpPr>
            <a:spLocks noGrp="1"/>
          </p:cNvSpPr>
          <p:nvPr>
            <p:ph type="body" sz="quarter" idx="30"/>
          </p:nvPr>
        </p:nvSpPr>
        <p:spPr>
          <a:xfrm>
            <a:off x="8112687" y="5786195"/>
            <a:ext cx="3749040" cy="502850"/>
          </a:xfrm>
        </p:spPr>
        <p:txBody>
          <a:bodyPr/>
          <a:lstStyle>
            <a:lvl1pPr>
              <a:buNone/>
              <a:defRPr sz="1400" spc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4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6207877" y="381000"/>
            <a:ext cx="2923757" cy="3556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latin typeface="Salesforce Sans"/>
              <a:cs typeface="VAG Rounded Std Ligh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332623" y="1703211"/>
            <a:ext cx="2727179" cy="3908085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3257205" y="1703211"/>
            <a:ext cx="2727179" cy="3908085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4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6181787" y="1703211"/>
            <a:ext cx="2727179" cy="3908085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37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9106369" y="1703211"/>
            <a:ext cx="2727179" cy="3908085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38328" y="5702300"/>
            <a:ext cx="271576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 userDrawn="1"/>
        </p:nvCxnSpPr>
        <p:spPr>
          <a:xfrm>
            <a:off x="3264407" y="5702300"/>
            <a:ext cx="271576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 userDrawn="1"/>
        </p:nvCxnSpPr>
        <p:spPr>
          <a:xfrm>
            <a:off x="6187492" y="5702300"/>
            <a:ext cx="271576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 userDrawn="1"/>
        </p:nvCxnSpPr>
        <p:spPr>
          <a:xfrm>
            <a:off x="9113258" y="5702300"/>
            <a:ext cx="271576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333375" y="5786195"/>
            <a:ext cx="2720975" cy="502850"/>
          </a:xfrm>
        </p:spPr>
        <p:txBody>
          <a:bodyPr/>
          <a:lstStyle>
            <a:lvl1pPr>
              <a:buNone/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7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3264408" y="5786195"/>
            <a:ext cx="2720975" cy="502850"/>
          </a:xfrm>
        </p:spPr>
        <p:txBody>
          <a:bodyPr/>
          <a:lstStyle>
            <a:lvl1pPr>
              <a:buNone/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8" name="Text Placeholder 3"/>
          <p:cNvSpPr>
            <a:spLocks noGrp="1"/>
          </p:cNvSpPr>
          <p:nvPr>
            <p:ph type="body" sz="quarter" idx="30"/>
          </p:nvPr>
        </p:nvSpPr>
        <p:spPr>
          <a:xfrm>
            <a:off x="6190488" y="5786195"/>
            <a:ext cx="2720975" cy="502850"/>
          </a:xfrm>
        </p:spPr>
        <p:txBody>
          <a:bodyPr/>
          <a:lstStyle>
            <a:lvl1pPr>
              <a:buNone/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9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9113258" y="5786195"/>
            <a:ext cx="2720975" cy="502850"/>
          </a:xfrm>
        </p:spPr>
        <p:txBody>
          <a:bodyPr/>
          <a:lstStyle>
            <a:lvl1pPr>
              <a:buNone/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4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mul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6207877" y="381000"/>
            <a:ext cx="2923757" cy="3556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latin typeface="Salesforce Sans"/>
              <a:cs typeface="VAG Rounded Std Ligh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38328" y="3526970"/>
            <a:ext cx="2715768" cy="270009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3272035" y="3526970"/>
            <a:ext cx="2715768" cy="270009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6205742" y="3526970"/>
            <a:ext cx="2715768" cy="270009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9139449" y="3526970"/>
            <a:ext cx="2715768" cy="270009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344424" y="1703212"/>
            <a:ext cx="2703576" cy="1695238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3266831" y="1703212"/>
            <a:ext cx="2723180" cy="1695238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6205415" y="1703212"/>
            <a:ext cx="2705660" cy="1695238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37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9126479" y="1703212"/>
            <a:ext cx="2724209" cy="1695238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38328" y="3459480"/>
            <a:ext cx="271576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 userDrawn="1"/>
        </p:nvCxnSpPr>
        <p:spPr>
          <a:xfrm>
            <a:off x="3264407" y="3459480"/>
            <a:ext cx="271576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 userDrawn="1"/>
        </p:nvCxnSpPr>
        <p:spPr>
          <a:xfrm>
            <a:off x="6195307" y="3459480"/>
            <a:ext cx="271576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 userDrawn="1"/>
        </p:nvCxnSpPr>
        <p:spPr>
          <a:xfrm>
            <a:off x="9136140" y="3459480"/>
            <a:ext cx="271576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71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_4-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338328" y="1695450"/>
            <a:ext cx="2714625" cy="266700"/>
          </a:xfrm>
          <a:blipFill>
            <a:blip r:embed="rId2"/>
            <a:srcRect/>
            <a:stretch>
              <a:fillRect l="-4393" t="-7550" r="-4146" b="-988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74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9142413" y="1695450"/>
            <a:ext cx="2714625" cy="266700"/>
          </a:xfrm>
          <a:blipFill>
            <a:blip r:embed="rId2"/>
            <a:srcRect/>
            <a:stretch>
              <a:fillRect l="-4393" t="-7550" r="-4146" b="-988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75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6207718" y="1695450"/>
            <a:ext cx="2714625" cy="266700"/>
          </a:xfrm>
          <a:blipFill>
            <a:blip r:embed="rId2"/>
            <a:srcRect/>
            <a:stretch>
              <a:fillRect l="-4393" t="-7550" r="-4146" b="-988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76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3273023" y="1695450"/>
            <a:ext cx="2714625" cy="266700"/>
          </a:xfrm>
          <a:blipFill>
            <a:blip r:embed="rId2"/>
            <a:srcRect/>
            <a:stretch>
              <a:fillRect l="-4393" t="-7550" r="-4146" b="-988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50" name="Rectangle 1"/>
          <p:cNvSpPr/>
          <p:nvPr userDrawn="1"/>
        </p:nvSpPr>
        <p:spPr>
          <a:xfrm>
            <a:off x="-1" y="3810000"/>
            <a:ext cx="12188952" cy="3048000"/>
          </a:xfrm>
          <a:custGeom>
            <a:avLst/>
            <a:gdLst/>
            <a:ahLst/>
            <a:cxnLst/>
            <a:rect l="l" t="t" r="r" b="b"/>
            <a:pathLst>
              <a:path w="8653190" h="3784541">
                <a:moveTo>
                  <a:pt x="0" y="0"/>
                </a:moveTo>
                <a:lnTo>
                  <a:pt x="8653189" y="0"/>
                </a:lnTo>
                <a:lnTo>
                  <a:pt x="8653189" y="0"/>
                </a:lnTo>
                <a:lnTo>
                  <a:pt x="8653190" y="0"/>
                </a:lnTo>
                <a:lnTo>
                  <a:pt x="8653189" y="5"/>
                </a:lnTo>
                <a:lnTo>
                  <a:pt x="8653189" y="3784541"/>
                </a:lnTo>
                <a:lnTo>
                  <a:pt x="7872319" y="3784541"/>
                </a:lnTo>
                <a:lnTo>
                  <a:pt x="3461283" y="3784541"/>
                </a:lnTo>
                <a:lnTo>
                  <a:pt x="2665951" y="3784541"/>
                </a:lnTo>
                <a:lnTo>
                  <a:pt x="1149097" y="3784541"/>
                </a:lnTo>
                <a:lnTo>
                  <a:pt x="0" y="37845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alesforce Sans"/>
            </a:endParaRPr>
          </a:p>
        </p:txBody>
      </p:sp>
      <p:sp>
        <p:nvSpPr>
          <p:cNvPr id="51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338328" y="1098341"/>
            <a:ext cx="2715768" cy="656217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800" b="1" kern="1200" spc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3270537" y="3969097"/>
            <a:ext cx="2715768" cy="2221992"/>
          </a:xfrm>
        </p:spPr>
        <p:txBody>
          <a:bodyPr vert="horz" lIns="9144" tIns="0" rIns="0" bIns="0" rtlCol="0">
            <a:noAutofit/>
          </a:bodyPr>
          <a:lstStyle>
            <a:lvl1pPr>
              <a:defRPr lang="en-US" sz="1800" spc="0" dirty="0" smtClean="0"/>
            </a:lvl1pPr>
            <a:lvl2pPr>
              <a:defRPr lang="en-US" sz="1600" spc="0" dirty="0" smtClean="0"/>
            </a:lvl2pPr>
            <a:lvl3pPr>
              <a:defRPr lang="en-US" sz="1400" spc="0" dirty="0" smtClean="0">
                <a:solidFill>
                  <a:srgbClr val="0079A8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7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6202746" y="3968750"/>
            <a:ext cx="2715768" cy="2221992"/>
          </a:xfrm>
        </p:spPr>
        <p:txBody>
          <a:bodyPr vert="horz" lIns="9144" tIns="0" rIns="0" bIns="0" rtlCol="0">
            <a:noAutofit/>
          </a:bodyPr>
          <a:lstStyle>
            <a:lvl1pPr>
              <a:defRPr lang="en-US" sz="1800" spc="0" dirty="0" smtClean="0"/>
            </a:lvl1pPr>
            <a:lvl2pPr>
              <a:defRPr lang="en-US" sz="1600" spc="0" dirty="0" smtClean="0"/>
            </a:lvl2pPr>
            <a:lvl3pPr>
              <a:defRPr lang="en-US" sz="1400" spc="0" dirty="0" smtClean="0">
                <a:solidFill>
                  <a:srgbClr val="0079A8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8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9134956" y="3974592"/>
            <a:ext cx="2715768" cy="2221992"/>
          </a:xfrm>
        </p:spPr>
        <p:txBody>
          <a:bodyPr vert="horz" lIns="9144" tIns="0" rIns="0" bIns="0" rtlCol="0">
            <a:noAutofit/>
          </a:bodyPr>
          <a:lstStyle>
            <a:lvl1pPr>
              <a:defRPr lang="en-US" sz="1800" spc="0" dirty="0" smtClean="0"/>
            </a:lvl1pPr>
            <a:lvl2pPr>
              <a:defRPr lang="en-US" sz="1600" spc="0" dirty="0" smtClean="0"/>
            </a:lvl2pPr>
            <a:lvl3pPr>
              <a:defRPr lang="en-US" sz="1400" spc="0" dirty="0" smtClean="0">
                <a:solidFill>
                  <a:srgbClr val="0079A8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9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3270537" y="1098341"/>
            <a:ext cx="2715768" cy="656217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800" b="1" kern="1200" spc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2"/>
          </p:nvPr>
        </p:nvSpPr>
        <p:spPr>
          <a:xfrm>
            <a:off x="6202746" y="1098341"/>
            <a:ext cx="2715768" cy="656217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800" b="1" kern="1200" spc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9134956" y="1098341"/>
            <a:ext cx="2715768" cy="656217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800" b="1" kern="1200" spc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2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338328" y="1962364"/>
            <a:ext cx="2715768" cy="1695238"/>
          </a:xfrm>
        </p:spPr>
        <p:txBody>
          <a:bodyPr anchor="ctr"/>
          <a:lstStyle>
            <a:lvl1pPr marL="0" indent="0" algn="ctr"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3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3270537" y="1962364"/>
            <a:ext cx="2715768" cy="1695238"/>
          </a:xfrm>
        </p:spPr>
        <p:txBody>
          <a:bodyPr anchor="ctr"/>
          <a:lstStyle>
            <a:lvl1pPr marL="0" indent="0" algn="ctr"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64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6202746" y="1962364"/>
            <a:ext cx="2715768" cy="1695238"/>
          </a:xfrm>
        </p:spPr>
        <p:txBody>
          <a:bodyPr anchor="ctr"/>
          <a:lstStyle>
            <a:lvl1pPr marL="0" indent="0" algn="ctr"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6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9134956" y="1962364"/>
            <a:ext cx="2715768" cy="1695238"/>
          </a:xfrm>
        </p:spPr>
        <p:txBody>
          <a:bodyPr anchor="ctr"/>
          <a:lstStyle>
            <a:lvl1pPr marL="0" indent="0" algn="ctr"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338328" y="3968750"/>
            <a:ext cx="2715768" cy="2221992"/>
          </a:xfrm>
        </p:spPr>
        <p:txBody>
          <a:bodyPr lIns="9144"/>
          <a:lstStyle>
            <a:lvl1pPr>
              <a:defRPr sz="1800" spc="0"/>
            </a:lvl1pPr>
            <a:lvl2pPr>
              <a:defRPr sz="1600" spc="0"/>
            </a:lvl2pPr>
            <a:lvl3pPr marL="228600" indent="-6350">
              <a:buNone/>
              <a:defRPr sz="1400" spc="0" baseline="0">
                <a:solidFill>
                  <a:srgbClr val="0079A8"/>
                </a:solidFill>
              </a:defRPr>
            </a:lvl3pPr>
            <a:lvl4pPr marL="228600" indent="-1588">
              <a:buNone/>
              <a:defRPr lang="en-US" sz="1800" kern="1200" spc="-5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6207877" y="381000"/>
            <a:ext cx="2923757" cy="3556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latin typeface="Salesforce Sans"/>
              <a:cs typeface="VAG Rounded Std Ligh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1" name="Rectangle 70"/>
          <p:cNvSpPr/>
          <p:nvPr userDrawn="1"/>
        </p:nvSpPr>
        <p:spPr>
          <a:xfrm flipH="1">
            <a:off x="-6415" y="5835650"/>
            <a:ext cx="12195240" cy="1022350"/>
          </a:xfrm>
          <a:prstGeom prst="rect">
            <a:avLst/>
          </a:prstGeom>
          <a:gradFill>
            <a:gsLst>
              <a:gs pos="100000">
                <a:srgbClr val="78CFF2"/>
              </a:gs>
              <a:gs pos="0">
                <a:srgbClr val="FDFEFF">
                  <a:alpha val="0"/>
                </a:srgbClr>
              </a:gs>
            </a:gsLst>
            <a:lin ang="5400000" scaled="1"/>
          </a:gra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Salesforce Sans"/>
              <a:cs typeface="VAG Rounded Std Ligh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" name="Picture 36" descr="Salesforce 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255" y="6264065"/>
            <a:ext cx="614087" cy="42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4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er_He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-7682" y="0"/>
            <a:ext cx="12204189" cy="381000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photo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38328" y="3655260"/>
            <a:ext cx="11517122" cy="854253"/>
          </a:xfrm>
        </p:spPr>
        <p:txBody>
          <a:bodyPr lIns="9144" tIns="0" rIns="0" bIns="0" anchor="b">
            <a:noAutofit/>
          </a:bodyPr>
          <a:lstStyle>
            <a:lvl1pPr algn="l">
              <a:lnSpc>
                <a:spcPct val="80000"/>
              </a:lnSpc>
              <a:defRPr sz="3200" b="0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Customer Hero slide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124530" y="2261969"/>
            <a:ext cx="6071978" cy="1015663"/>
          </a:xfrm>
          <a:solidFill>
            <a:schemeClr val="accent1">
              <a:alpha val="86000"/>
            </a:schemeClr>
          </a:solidFill>
        </p:spPr>
        <p:txBody>
          <a:bodyPr wrap="square" lIns="182880" tIns="365760" rIns="365760" bIns="365760" anchor="b">
            <a:spAutoFit/>
          </a:bodyPr>
          <a:lstStyle>
            <a:lvl1pPr marL="111125" indent="-111125">
              <a:lnSpc>
                <a:spcPct val="100000"/>
              </a:lnSpc>
              <a:spcBef>
                <a:spcPts val="0"/>
              </a:spcBef>
              <a:buNone/>
              <a:defRPr sz="18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“Quote placed here (two line max)”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409137" y="2969089"/>
            <a:ext cx="5433838" cy="249231"/>
          </a:xfrm>
        </p:spPr>
        <p:txBody>
          <a:bodyPr lIns="9144" tIns="0" rIns="0" bIns="0" anchor="b">
            <a:noAutofit/>
          </a:bodyPr>
          <a:lstStyle>
            <a:lvl1pPr marL="0" indent="0">
              <a:buNone/>
              <a:defRPr sz="1400" b="0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Author/subtext here</a:t>
            </a:r>
            <a:endParaRPr lang="en-US" dirty="0"/>
          </a:p>
        </p:txBody>
      </p:sp>
      <p:sp>
        <p:nvSpPr>
          <p:cNvPr id="75" name="Text Placeholder 28"/>
          <p:cNvSpPr>
            <a:spLocks noGrp="1"/>
          </p:cNvSpPr>
          <p:nvPr>
            <p:ph type="body" sz="quarter" idx="20"/>
          </p:nvPr>
        </p:nvSpPr>
        <p:spPr>
          <a:xfrm>
            <a:off x="338328" y="4719145"/>
            <a:ext cx="11599524" cy="1472738"/>
          </a:xfrm>
          <a:extLst/>
        </p:spPr>
        <p:txBody>
          <a:bodyPr vert="horz" lIns="9144" tIns="0" rIns="0" bIns="0" rtlCol="0">
            <a:noAutofit/>
          </a:bodyPr>
          <a:lstStyle>
            <a:lvl1pPr>
              <a:spcBef>
                <a:spcPts val="800"/>
              </a:spcBef>
              <a:defRPr lang="en-US" sz="2000" dirty="0" smtClean="0"/>
            </a:lvl1pPr>
            <a:lvl2pPr>
              <a:defRPr lang="en-US" sz="1800" dirty="0" smtClean="0"/>
            </a:lvl2pPr>
            <a:lvl3pPr>
              <a:defRPr lang="en-US" sz="1600" dirty="0" smtClean="0">
                <a:solidFill>
                  <a:srgbClr val="0079A8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9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336550" y="2796225"/>
            <a:ext cx="2100448" cy="116998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</a:t>
            </a:r>
          </a:p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27" name="Rectangle 26"/>
          <p:cNvSpPr/>
          <p:nvPr userDrawn="1"/>
        </p:nvSpPr>
        <p:spPr>
          <a:xfrm rot="10800000" flipV="1">
            <a:off x="336550" y="0"/>
            <a:ext cx="11868912" cy="891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latin typeface="Salesforce San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0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rd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5" name="Content Placeholder 44"/>
          <p:cNvSpPr>
            <a:spLocks noGrp="1"/>
          </p:cNvSpPr>
          <p:nvPr>
            <p:ph sz="quarter" idx="10"/>
          </p:nvPr>
        </p:nvSpPr>
        <p:spPr>
          <a:xfrm>
            <a:off x="338328" y="1601725"/>
            <a:ext cx="7608887" cy="4416552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8" name="Content Placeholder 87"/>
          <p:cNvSpPr>
            <a:spLocks noGrp="1"/>
          </p:cNvSpPr>
          <p:nvPr>
            <p:ph sz="quarter" idx="11"/>
          </p:nvPr>
        </p:nvSpPr>
        <p:spPr>
          <a:xfrm>
            <a:off x="8312848" y="1601787"/>
            <a:ext cx="3542602" cy="4416552"/>
          </a:xfrm>
        </p:spPr>
        <p:txBody>
          <a:bodyPr/>
          <a:lstStyle>
            <a:lvl1pPr>
              <a:defRPr sz="2000" spc="0"/>
            </a:lvl1pPr>
            <a:lvl2pPr>
              <a:defRPr sz="1600" spc="0">
                <a:solidFill>
                  <a:schemeClr val="accent1"/>
                </a:solidFill>
              </a:defRPr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 rot="10800000" flipV="1">
            <a:off x="8128017" y="1600200"/>
            <a:ext cx="64008" cy="6072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latin typeface="Salesforce Sans"/>
            </a:endParaRPr>
          </a:p>
        </p:txBody>
      </p:sp>
      <p:cxnSp>
        <p:nvCxnSpPr>
          <p:cNvPr id="91" name="Straight Connector 90"/>
          <p:cNvCxnSpPr/>
          <p:nvPr userDrawn="1"/>
        </p:nvCxnSpPr>
        <p:spPr>
          <a:xfrm>
            <a:off x="8128017" y="1600200"/>
            <a:ext cx="0" cy="441960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6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rd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5" name="Content Placeholder 44"/>
          <p:cNvSpPr>
            <a:spLocks noGrp="1"/>
          </p:cNvSpPr>
          <p:nvPr>
            <p:ph sz="quarter" idx="10"/>
          </p:nvPr>
        </p:nvSpPr>
        <p:spPr>
          <a:xfrm>
            <a:off x="338328" y="1601723"/>
            <a:ext cx="3502152" cy="4416552"/>
          </a:xfrm>
        </p:spPr>
        <p:txBody>
          <a:bodyPr/>
          <a:lstStyle>
            <a:lvl1pPr>
              <a:defRPr sz="2000" spc="0"/>
            </a:lvl1pPr>
            <a:lvl2pPr>
              <a:defRPr sz="1600" spc="0">
                <a:solidFill>
                  <a:schemeClr val="accent1"/>
                </a:solidFill>
              </a:defRPr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8" name="Content Placeholder 87"/>
          <p:cNvSpPr>
            <a:spLocks noGrp="1"/>
          </p:cNvSpPr>
          <p:nvPr>
            <p:ph sz="quarter" idx="11"/>
          </p:nvPr>
        </p:nvSpPr>
        <p:spPr>
          <a:xfrm>
            <a:off x="4206240" y="1601787"/>
            <a:ext cx="7649210" cy="4416552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 rot="10800000" flipH="1" flipV="1">
            <a:off x="3966951" y="1600200"/>
            <a:ext cx="64008" cy="6072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latin typeface="Salesforce Sans"/>
            </a:endParaRPr>
          </a:p>
        </p:txBody>
      </p:sp>
      <p:cxnSp>
        <p:nvCxnSpPr>
          <p:cNvPr id="23" name="Straight Connector 22"/>
          <p:cNvCxnSpPr/>
          <p:nvPr userDrawn="1"/>
        </p:nvCxnSpPr>
        <p:spPr>
          <a:xfrm flipH="1">
            <a:off x="4030959" y="1600200"/>
            <a:ext cx="0" cy="441960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ertical Spli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6357"/>
            <a:ext cx="8102600" cy="6851643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Salesforce Sans"/>
              <a:cs typeface="VAG Rounded Std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328" y="1601724"/>
            <a:ext cx="7745412" cy="44165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3" name="Oval 22"/>
          <p:cNvSpPr/>
          <p:nvPr userDrawn="1"/>
        </p:nvSpPr>
        <p:spPr>
          <a:xfrm>
            <a:off x="7695372" y="6397128"/>
            <a:ext cx="1285963" cy="1285963"/>
          </a:xfrm>
          <a:prstGeom prst="ellipse">
            <a:avLst/>
          </a:prstGeom>
          <a:solidFill>
            <a:srgbClr val="FFFFFF">
              <a:alpha val="4000"/>
            </a:srgb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Salesforce Sans"/>
              <a:cs typeface="VAG Rounded Std Ligh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>
          <a:xfrm>
            <a:off x="333729" y="6270900"/>
            <a:ext cx="7750012" cy="428383"/>
          </a:xfrm>
        </p:spPr>
        <p:txBody>
          <a:bodyPr/>
          <a:lstStyle/>
          <a:p>
            <a:endParaRPr lang="en-US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" y="1151067"/>
            <a:ext cx="8115300" cy="5706933"/>
            <a:chOff x="-7681" y="1151067"/>
            <a:chExt cx="12196497" cy="5706933"/>
          </a:xfrm>
        </p:grpSpPr>
        <p:sp>
          <p:nvSpPr>
            <p:cNvPr id="27" name="Rectangle 26"/>
            <p:cNvSpPr/>
            <p:nvPr/>
          </p:nvSpPr>
          <p:spPr>
            <a:xfrm rot="10800000">
              <a:off x="-7681" y="4045788"/>
              <a:ext cx="12196497" cy="281220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58000"/>
                  </a:schemeClr>
                </a:gs>
                <a:gs pos="38000">
                  <a:schemeClr val="tx2">
                    <a:alpha val="0"/>
                  </a:schemeClr>
                </a:gs>
              </a:gsLst>
              <a:lin ang="5400000" scaled="0"/>
              <a:tileRect/>
            </a:gra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263" rtl="0" eaLnBrk="1" latinLnBrk="0" hangingPunct="1"/>
              <a:endParaRPr lang="en-US" sz="1800" kern="1200" dirty="0">
                <a:solidFill>
                  <a:schemeClr val="lt1"/>
                </a:solidFill>
                <a:latin typeface="Salesforce Sans"/>
                <a:ea typeface="+mn-ea"/>
                <a:cs typeface="+mn-cs"/>
              </a:endParaRPr>
            </a:p>
          </p:txBody>
        </p:sp>
        <p:pic>
          <p:nvPicPr>
            <p:cNvPr id="28" name="Picture 4" descr="C:\Users\andrew\Desktop\dryfgudf.png"/>
            <p:cNvPicPr>
              <a:picLocks noChangeAspect="1" noChangeArrowheads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980" t="5554" r="40845" b="9539"/>
            <a:stretch/>
          </p:blipFill>
          <p:spPr bwMode="auto">
            <a:xfrm>
              <a:off x="0" y="1151067"/>
              <a:ext cx="12169727" cy="5706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722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B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362" y="2121039"/>
            <a:ext cx="10908173" cy="2157270"/>
          </a:xfrm>
        </p:spPr>
        <p:txBody>
          <a:bodyPr lIns="0" tIns="0" rIns="0" bIns="0" anchor="b">
            <a:noAutofit/>
          </a:bodyPr>
          <a:lstStyle>
            <a:lvl1pPr algn="l">
              <a:defRPr sz="5400"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362" y="4619343"/>
            <a:ext cx="10908173" cy="52908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spc="0">
                <a:solidFill>
                  <a:srgbClr val="D9E0E2"/>
                </a:solidFill>
                <a:latin typeface="Salesforce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353648" y="4466912"/>
            <a:ext cx="11835177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360362" y="5564547"/>
            <a:ext cx="7289872" cy="47798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aseline="0">
                <a:solidFill>
                  <a:srgbClr val="D9E0E2"/>
                </a:solidFill>
              </a:defRPr>
            </a:lvl1pPr>
          </a:lstStyle>
          <a:p>
            <a:pPr lvl="0"/>
            <a:r>
              <a:rPr lang="en-US" dirty="0" smtClean="0"/>
              <a:t>Name of presenter, title and email</a:t>
            </a:r>
          </a:p>
        </p:txBody>
      </p:sp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63" y="876078"/>
            <a:ext cx="4793376" cy="110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3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er Segu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46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7954695" y="-18288"/>
            <a:ext cx="4234130" cy="68945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photo or paste an image in box</a:t>
            </a:r>
            <a:endParaRPr lang="en-US" dirty="0"/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1621700" y="2391624"/>
            <a:ext cx="4427017" cy="2074753"/>
          </a:xfrm>
          <a:noFill/>
          <a:ln>
            <a:noFill/>
          </a:ln>
          <a:effectLst/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logo or paste one in 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70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_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60362" y="2049320"/>
            <a:ext cx="11482388" cy="2628900"/>
          </a:xfrm>
        </p:spPr>
        <p:txBody>
          <a:bodyPr lIns="0" tIns="0" rIns="0" bIns="0" anchor="b">
            <a:noAutofit/>
          </a:bodyPr>
          <a:lstStyle>
            <a:lvl1pPr algn="l">
              <a:defRPr sz="5400"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60362" y="4876800"/>
            <a:ext cx="11482388" cy="106680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spc="0">
                <a:solidFill>
                  <a:schemeClr val="bg1"/>
                </a:solidFill>
                <a:latin typeface="Salesforce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342900" y="4800600"/>
            <a:ext cx="11845925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Salesforce 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255" y="6264065"/>
            <a:ext cx="614087" cy="42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9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_slide_A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56616" y="526840"/>
            <a:ext cx="7379001" cy="2628900"/>
          </a:xfrm>
        </p:spPr>
        <p:txBody>
          <a:bodyPr lIns="0" tIns="0" rIns="0" bIns="0" anchor="b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56616" y="3354319"/>
            <a:ext cx="7379001" cy="140804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Salesforce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cxnSp>
        <p:nvCxnSpPr>
          <p:cNvPr id="26" name="Straight Connector 25"/>
          <p:cNvCxnSpPr/>
          <p:nvPr userDrawn="1"/>
        </p:nvCxnSpPr>
        <p:spPr>
          <a:xfrm flipH="1">
            <a:off x="-26942" y="3281320"/>
            <a:ext cx="7980317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Salesforce 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925" y="2094773"/>
            <a:ext cx="2627758" cy="183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61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_slide_B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314575" y="2095733"/>
            <a:ext cx="9551504" cy="2628900"/>
          </a:xfrm>
        </p:spPr>
        <p:txBody>
          <a:bodyPr lIns="91440" tIns="0" rIns="0" bIns="0" anchor="b">
            <a:noAutofit/>
          </a:bodyPr>
          <a:lstStyle>
            <a:lvl1pPr algn="l">
              <a:defRPr sz="5400" spc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2314575" y="4877032"/>
            <a:ext cx="9551504" cy="1408043"/>
          </a:xfrm>
        </p:spPr>
        <p:txBody>
          <a:bodyPr lIns="91440" tIns="0" rIns="0" bIns="0">
            <a:noAutofit/>
          </a:bodyPr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Salesforce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2162175" y="3984978"/>
            <a:ext cx="0" cy="2873022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 userDrawn="1"/>
        </p:nvSpPr>
        <p:spPr>
          <a:xfrm rot="10800000">
            <a:off x="2170753" y="3984978"/>
            <a:ext cx="64008" cy="731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latin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411794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_dar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2400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31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3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3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35" name="Freeform 34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37" name="Freeform 36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38" name="Freeform 37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39" name="Freeform 38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41" name="Freeform 40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42" name="Freeform 41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sp>
        <p:nvSpPr>
          <p:cNvPr id="47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52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_Sales_Cloud_Dar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bg1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grpSp>
        <p:nvGrpSpPr>
          <p:cNvPr id="51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5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7" name="Freeform 56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9" name="Freeform 58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sp>
        <p:nvSpPr>
          <p:cNvPr id="63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95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_Service Cloud_Dar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bg1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grpSp>
        <p:nvGrpSpPr>
          <p:cNvPr id="51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5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7" name="Freeform 56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9" name="Freeform 58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sp>
        <p:nvSpPr>
          <p:cNvPr id="63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80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_Marketing Cloud_Dar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latin typeface="Salesforce Sans"/>
              <a:cs typeface="VAG Rounded Std Light"/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016" y="3786261"/>
            <a:ext cx="2578124" cy="2634171"/>
          </a:xfrm>
          <a:prstGeom prst="rect">
            <a:avLst/>
          </a:prstGeom>
        </p:spPr>
      </p:pic>
      <p:grpSp>
        <p:nvGrpSpPr>
          <p:cNvPr id="40" name="Group 39"/>
          <p:cNvGrpSpPr/>
          <p:nvPr userDrawn="1"/>
        </p:nvGrpSpPr>
        <p:grpSpPr>
          <a:xfrm>
            <a:off x="8686801" y="5026741"/>
            <a:ext cx="1104364" cy="966038"/>
            <a:chOff x="9356933" y="5612937"/>
            <a:chExt cx="434231" cy="379842"/>
          </a:xfrm>
        </p:grpSpPr>
        <p:sp>
          <p:nvSpPr>
            <p:cNvPr id="41" name="Oval 40"/>
            <p:cNvSpPr/>
            <p:nvPr userDrawn="1"/>
          </p:nvSpPr>
          <p:spPr>
            <a:xfrm>
              <a:off x="9356933" y="5612937"/>
              <a:ext cx="338651" cy="338651"/>
            </a:xfrm>
            <a:prstGeom prst="ellipse">
              <a:avLst/>
            </a:prstGeom>
            <a:solidFill>
              <a:srgbClr val="FFFFFF">
                <a:alpha val="5000"/>
              </a:srgb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Salesforce Sans"/>
                <a:cs typeface="VAG Rounded Std Light"/>
              </a:endParaRPr>
            </a:p>
          </p:txBody>
        </p:sp>
        <p:sp>
          <p:nvSpPr>
            <p:cNvPr id="42" name="Oval 41"/>
            <p:cNvSpPr/>
            <p:nvPr userDrawn="1"/>
          </p:nvSpPr>
          <p:spPr>
            <a:xfrm>
              <a:off x="9600004" y="5801619"/>
              <a:ext cx="191160" cy="191160"/>
            </a:xfrm>
            <a:prstGeom prst="ellipse">
              <a:avLst/>
            </a:prstGeom>
            <a:solidFill>
              <a:srgbClr val="FFFFFF">
                <a:alpha val="2000"/>
              </a:srgb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Salesforce Sans"/>
                <a:cs typeface="VAG Rounded Std Light"/>
              </a:endParaRPr>
            </a:p>
          </p:txBody>
        </p:sp>
      </p:grpSp>
      <p:sp>
        <p:nvSpPr>
          <p:cNvPr id="50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bg1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grpSp>
        <p:nvGrpSpPr>
          <p:cNvPr id="52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53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4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6" name="Freeform 55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9" name="Freeform 58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0" name="Freeform 59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sp>
        <p:nvSpPr>
          <p:cNvPr id="64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10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_Community Cloud_Dar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latin typeface="Salesforce Sans"/>
              <a:cs typeface="VAG Rounded Std Light"/>
            </a:endParaRPr>
          </a:p>
        </p:txBody>
      </p:sp>
      <p:sp>
        <p:nvSpPr>
          <p:cNvPr id="39" name="Oval 38"/>
          <p:cNvSpPr/>
          <p:nvPr userDrawn="1"/>
        </p:nvSpPr>
        <p:spPr>
          <a:xfrm>
            <a:off x="11358418" y="494288"/>
            <a:ext cx="830407" cy="830407"/>
          </a:xfrm>
          <a:prstGeom prst="ellipse">
            <a:avLst/>
          </a:prstGeom>
          <a:solidFill>
            <a:srgbClr val="FFFFFF">
              <a:alpha val="5000"/>
            </a:srgb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Salesforce Sans"/>
              <a:cs typeface="VAG Rounded Std Light"/>
            </a:endParaRPr>
          </a:p>
        </p:txBody>
      </p:sp>
      <p:sp>
        <p:nvSpPr>
          <p:cNvPr id="50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2400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64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65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6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8" name="Freeform 67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71" name="Freeform 70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sp>
        <p:nvSpPr>
          <p:cNvPr id="76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6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_Analytics Cloud_Dar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bg1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grpSp>
        <p:nvGrpSpPr>
          <p:cNvPr id="51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5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7" name="Freeform 56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9" name="Freeform 58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0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C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362" y="2004579"/>
            <a:ext cx="7273925" cy="2282675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362" y="4378493"/>
            <a:ext cx="7273925" cy="568606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400"/>
              </a:lnSpc>
              <a:buNone/>
              <a:defRPr sz="2000" spc="0">
                <a:solidFill>
                  <a:srgbClr val="D9E0E2"/>
                </a:solidFill>
                <a:latin typeface="Salesforce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4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7954695" y="-18288"/>
            <a:ext cx="4234130" cy="68945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photo or paste an image in box</a:t>
            </a:r>
            <a:endParaRPr lang="en-US" dirty="0"/>
          </a:p>
        </p:txBody>
      </p:sp>
      <p:sp>
        <p:nvSpPr>
          <p:cNvPr id="55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360362" y="5510127"/>
            <a:ext cx="7289872" cy="43882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spc="0" baseline="0">
                <a:solidFill>
                  <a:srgbClr val="D9E0E2"/>
                </a:solidFill>
              </a:defRPr>
            </a:lvl1pPr>
          </a:lstStyle>
          <a:p>
            <a:pPr lvl="0"/>
            <a:r>
              <a:rPr lang="en-US" dirty="0" smtClean="0"/>
              <a:t>Name of presenter, title and email</a:t>
            </a:r>
          </a:p>
        </p:txBody>
      </p:sp>
      <p:pic>
        <p:nvPicPr>
          <p:cNvPr id="56" name="Picture 5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63" y="876078"/>
            <a:ext cx="4793376" cy="110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0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_Platform Cloud_Dar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bg1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grpSp>
        <p:nvGrpSpPr>
          <p:cNvPr id="51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5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7" name="Freeform 56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9" name="Freeform 58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sp>
        <p:nvSpPr>
          <p:cNvPr id="63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76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40" name="TextBox 39"/>
          <p:cNvSpPr txBox="1"/>
          <p:nvPr userDrawn="1"/>
        </p:nvSpPr>
        <p:spPr>
          <a:xfrm>
            <a:off x="6305655" y="3041036"/>
            <a:ext cx="2578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1000"/>
              </a:spcAft>
            </a:pPr>
            <a:r>
              <a:rPr lang="en-US" sz="3600" b="1" dirty="0" smtClean="0">
                <a:solidFill>
                  <a:schemeClr val="bg1"/>
                </a:solidFill>
                <a:latin typeface="Salesforce Sans"/>
              </a:rPr>
              <a:t>Thank you</a:t>
            </a:r>
          </a:p>
        </p:txBody>
      </p:sp>
      <p:pic>
        <p:nvPicPr>
          <p:cNvPr id="41" name="Picture 40" descr="Salesforce 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488" y="2592568"/>
            <a:ext cx="2528523" cy="176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5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awing Guide Lay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338328" y="1021080"/>
            <a:ext cx="11663172" cy="338554"/>
          </a:xfrm>
          <a:noFill/>
          <a:ln>
            <a:noFill/>
          </a:ln>
        </p:spPr>
        <p:txBody>
          <a:bodyPr/>
          <a:lstStyle>
            <a:lvl1pPr>
              <a:defRPr spc="0" baseline="0"/>
            </a:lvl1pPr>
          </a:lstStyle>
          <a:p>
            <a:r>
              <a:rPr lang="en-US" dirty="0"/>
              <a:t>Use </a:t>
            </a:r>
            <a:r>
              <a:rPr lang="en-US" dirty="0" smtClean="0"/>
              <a:t>this layout for realigning basic </a:t>
            </a:r>
            <a:r>
              <a:rPr lang="en-US" dirty="0"/>
              <a:t>drawing guides </a:t>
            </a:r>
            <a:r>
              <a:rPr lang="en-US" dirty="0" smtClean="0"/>
              <a:t>or reference them as needed</a:t>
            </a:r>
            <a:endParaRPr lang="en-US" dirty="0"/>
          </a:p>
        </p:txBody>
      </p:sp>
      <p:sp>
        <p:nvSpPr>
          <p:cNvPr id="19" name="Title 8"/>
          <p:cNvSpPr txBox="1">
            <a:spLocks/>
          </p:cNvSpPr>
          <p:nvPr userDrawn="1"/>
        </p:nvSpPr>
        <p:spPr>
          <a:xfrm>
            <a:off x="338327" y="90720"/>
            <a:ext cx="11515535" cy="908043"/>
          </a:xfrm>
          <a:prstGeom prst="rect">
            <a:avLst/>
          </a:prstGeom>
          <a:effectLst/>
        </p:spPr>
        <p:txBody>
          <a:bodyPr vert="horz" lIns="0" tIns="0" rIns="0" bIns="0" rtlCol="0" anchor="b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spc="-20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 smtClean="0">
                <a:latin typeface="Salesforce Sans"/>
              </a:rPr>
              <a:t>Standard Drawing Guide Placement Layout Slide (Margins)</a:t>
            </a:r>
            <a:endParaRPr lang="en-US" spc="0" dirty="0">
              <a:latin typeface="Salesforce Sans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36550" y="0"/>
            <a:ext cx="0" cy="6858000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1847254" y="-1587"/>
            <a:ext cx="0" cy="6858000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rot="16200000">
            <a:off x="6094413" y="16770"/>
            <a:ext cx="0" cy="12188952"/>
          </a:xfrm>
          <a:prstGeom prst="line">
            <a:avLst/>
          </a:prstGeom>
          <a:ln w="63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rot="16200000">
            <a:off x="6094412" y="-4465621"/>
            <a:ext cx="0" cy="12188952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rot="16200000">
            <a:off x="6094412" y="-5478446"/>
            <a:ext cx="0" cy="12188952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6534428" y="2112524"/>
            <a:ext cx="5365506" cy="3539404"/>
          </a:xfrm>
          <a:prstGeom prst="rect">
            <a:avLst/>
          </a:prstGeom>
        </p:spPr>
        <p:txBody>
          <a:bodyPr wrap="square" lIns="121893" tIns="60947" rIns="121893" bIns="60947">
            <a:spAutoFit/>
          </a:bodyPr>
          <a:lstStyle/>
          <a:p>
            <a:pPr marL="0" marR="0" lvl="0" indent="0" algn="l" defTabSz="5440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 smtClean="0">
                <a:solidFill>
                  <a:srgbClr val="00A1E0"/>
                </a:solidFill>
                <a:latin typeface="Salesforce Sans"/>
                <a:cs typeface="Salesforce Sans"/>
              </a:rPr>
              <a:t>Realigning Guides</a:t>
            </a:r>
            <a:endParaRPr lang="en-US" sz="1600" b="0" dirty="0" smtClean="0">
              <a:solidFill>
                <a:srgbClr val="00A1E0"/>
              </a:solidFill>
              <a:latin typeface="Salesforce Sans"/>
              <a:cs typeface="Salesforce Sans"/>
            </a:endParaRPr>
          </a:p>
          <a:p>
            <a:pPr lvl="0">
              <a:spcBef>
                <a:spcPts val="800"/>
              </a:spcBef>
            </a:pPr>
            <a:r>
              <a:rPr lang="en-US" sz="1200" b="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Guides can can </a:t>
            </a:r>
            <a:r>
              <a:rPr lang="en-US" sz="1200" b="0" dirty="0">
                <a:solidFill>
                  <a:schemeClr val="accent2"/>
                </a:solidFill>
                <a:latin typeface="Salesforce Sans"/>
                <a:cs typeface="Salesforce Sans"/>
              </a:rPr>
              <a:t>easily be bumped and moved </a:t>
            </a:r>
            <a:r>
              <a:rPr lang="en-US" sz="1200" b="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accidentally.  </a:t>
            </a:r>
          </a:p>
          <a:p>
            <a:pPr lvl="0" defTabSz="1218936">
              <a:spcBef>
                <a:spcPts val="800"/>
              </a:spcBef>
              <a:defRPr/>
            </a:pP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This slide layout show you how to reset your guides. </a:t>
            </a:r>
            <a:endParaRPr lang="en-US" sz="1200" dirty="0">
              <a:solidFill>
                <a:schemeClr val="accent2"/>
              </a:solidFill>
              <a:latin typeface="Salesforce Sans"/>
              <a:cs typeface="Salesforce Sans"/>
            </a:endParaRPr>
          </a:p>
          <a:p>
            <a:pPr lvl="0" defTabSz="1218936">
              <a:spcBef>
                <a:spcPts val="800"/>
              </a:spcBef>
              <a:defRPr/>
            </a:pP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NOTE: </a:t>
            </a: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When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working on any older deck, be sure to check and ensure that the guides in your deck are set.</a:t>
            </a:r>
          </a:p>
          <a:p>
            <a:pPr marL="304735" lvl="0" indent="-304735">
              <a:spcBef>
                <a:spcPts val="800"/>
              </a:spcBef>
              <a:buFont typeface="+mj-lt"/>
              <a:buAutoNum type="arabicPeriod"/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Turn on your guides </a:t>
            </a:r>
          </a:p>
          <a:p>
            <a:pPr marL="304735" lvl="0" indent="-304735" defTabSz="1218936">
              <a:spcBef>
                <a:spcPts val="800"/>
              </a:spcBef>
              <a:buFont typeface="+mj-lt"/>
              <a:buAutoNum type="arabicPeriod" startAt="2"/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Insert </a:t>
            </a: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a new slide</a:t>
            </a:r>
            <a:r>
              <a:rPr lang="en-US" sz="1200" b="1" baseline="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 </a:t>
            </a: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the using the Guide </a:t>
            </a: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Layout </a:t>
            </a: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slide option.</a:t>
            </a:r>
          </a:p>
          <a:p>
            <a:pPr marL="304735" lvl="0" indent="-304735" defTabSz="1218936">
              <a:spcBef>
                <a:spcPts val="800"/>
              </a:spcBef>
              <a:buFont typeface="+mj-lt"/>
              <a:buAutoNum type="arabicPeriod" startAt="2"/>
              <a:defRPr/>
            </a:pP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Do </a:t>
            </a: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your guides align with the orange lines in the new slide? 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If yes, your guides are set, if not, proceed </a:t>
            </a: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then realign each of the lines to line up with the lines shown on this page. </a:t>
            </a:r>
          </a:p>
          <a:p>
            <a:pPr marL="304735" lvl="0" indent="-304735" defTabSz="1218936">
              <a:spcBef>
                <a:spcPts val="800"/>
              </a:spcBef>
              <a:buFont typeface="+mj-lt"/>
              <a:buAutoNum type="arabicPeriod" startAt="2"/>
              <a:defRPr/>
            </a:pP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Once guides are reset, delete the Guide Layout Slide</a:t>
            </a:r>
            <a:endParaRPr lang="en-US" sz="1200" b="1" dirty="0">
              <a:solidFill>
                <a:schemeClr val="accent2"/>
              </a:solidFill>
              <a:latin typeface="Salesforce Sans"/>
              <a:cs typeface="Salesforce Sans"/>
            </a:endParaRPr>
          </a:p>
          <a:p>
            <a:pPr lvl="0" defTabSz="1218936">
              <a:spcBef>
                <a:spcPts val="800"/>
              </a:spcBef>
              <a:defRPr/>
            </a:pPr>
            <a:endParaRPr lang="en-US" sz="1300" dirty="0">
              <a:solidFill>
                <a:schemeClr val="accent2"/>
              </a:solidFill>
              <a:latin typeface="Salesforce Sans"/>
              <a:cs typeface="Salesforce Sans"/>
            </a:endParaRPr>
          </a:p>
          <a:p>
            <a:pPr lvl="0">
              <a:spcBef>
                <a:spcPts val="800"/>
              </a:spcBef>
            </a:pPr>
            <a:endParaRPr lang="en-US" sz="1300" dirty="0">
              <a:solidFill>
                <a:schemeClr val="accent2"/>
              </a:solidFill>
              <a:latin typeface="Salesforce Sans"/>
              <a:cs typeface="Salesforce Sans"/>
            </a:endParaRPr>
          </a:p>
        </p:txBody>
      </p:sp>
      <p:sp>
        <p:nvSpPr>
          <p:cNvPr id="12" name="Right Arrow 11"/>
          <p:cNvSpPr/>
          <p:nvPr userDrawn="1"/>
        </p:nvSpPr>
        <p:spPr>
          <a:xfrm rot="8100000" flipH="1">
            <a:off x="11395761" y="1682876"/>
            <a:ext cx="401043" cy="41057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Salesforce Sans"/>
              <a:cs typeface="VAG Rounded Std Light"/>
            </a:endParaRPr>
          </a:p>
        </p:txBody>
      </p:sp>
      <p:sp>
        <p:nvSpPr>
          <p:cNvPr id="14" name="Right Arrow 13"/>
          <p:cNvSpPr/>
          <p:nvPr userDrawn="1"/>
        </p:nvSpPr>
        <p:spPr>
          <a:xfrm rot="13500000">
            <a:off x="486977" y="1682876"/>
            <a:ext cx="401043" cy="41057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Salesforce Sans"/>
              <a:cs typeface="VAG Rounded Std Light"/>
            </a:endParaRPr>
          </a:p>
        </p:txBody>
      </p:sp>
      <p:sp>
        <p:nvSpPr>
          <p:cNvPr id="15" name="Right Arrow 14"/>
          <p:cNvSpPr/>
          <p:nvPr userDrawn="1"/>
        </p:nvSpPr>
        <p:spPr>
          <a:xfrm rot="13500000" flipH="1" flipV="1">
            <a:off x="11395760" y="5694252"/>
            <a:ext cx="401043" cy="41057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Salesforce Sans"/>
              <a:cs typeface="VAG Rounded Std Light"/>
            </a:endParaRPr>
          </a:p>
        </p:txBody>
      </p:sp>
      <p:sp>
        <p:nvSpPr>
          <p:cNvPr id="16" name="Right Arrow 15"/>
          <p:cNvSpPr/>
          <p:nvPr userDrawn="1"/>
        </p:nvSpPr>
        <p:spPr>
          <a:xfrm rot="8100000" flipV="1">
            <a:off x="486976" y="5607176"/>
            <a:ext cx="401043" cy="41057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Salesforce Sans"/>
              <a:cs typeface="VAG Rounded Std Light"/>
            </a:endParaRPr>
          </a:p>
        </p:txBody>
      </p:sp>
      <p:sp>
        <p:nvSpPr>
          <p:cNvPr id="22" name="Content Placeholder 16"/>
          <p:cNvSpPr txBox="1">
            <a:spLocks/>
          </p:cNvSpPr>
          <p:nvPr userDrawn="1"/>
        </p:nvSpPr>
        <p:spPr>
          <a:xfrm>
            <a:off x="506414" y="2112524"/>
            <a:ext cx="5716586" cy="3526276"/>
          </a:xfrm>
          <a:prstGeom prst="rect">
            <a:avLst/>
          </a:prstGeom>
        </p:spPr>
        <p:txBody>
          <a:bodyPr lIns="121893" tIns="60947" rIns="121893" bIns="60947"/>
          <a:lstStyle>
            <a:lvl1pPr marL="0" indent="0" algn="l" defTabSz="457177" rtl="0" eaLnBrk="1" latinLnBrk="0" hangingPunct="1">
              <a:spcBef>
                <a:spcPts val="1200"/>
              </a:spcBef>
              <a:buFont typeface="Arial"/>
              <a:buNone/>
              <a:defRPr sz="2400" kern="1200">
                <a:solidFill>
                  <a:schemeClr val="accent3"/>
                </a:solidFill>
                <a:latin typeface="Arial"/>
                <a:ea typeface="+mn-ea"/>
                <a:cs typeface="Arial"/>
              </a:defRPr>
            </a:lvl1pPr>
            <a:lvl2pPr marL="233363" indent="-233363" algn="l" defTabSz="457177" rtl="0" eaLnBrk="1" latinLnBrk="0" hangingPunct="1">
              <a:spcBef>
                <a:spcPts val="800"/>
              </a:spcBef>
              <a:spcAft>
                <a:spcPts val="200"/>
              </a:spcAft>
              <a:buFont typeface="Arial"/>
              <a:buChar char="•"/>
              <a:defRPr sz="20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 marL="457200" indent="-161925" algn="l" defTabSz="457177" rtl="0" eaLnBrk="1" latinLnBrk="0" hangingPunct="1">
              <a:spcBef>
                <a:spcPts val="600"/>
              </a:spcBef>
              <a:spcAft>
                <a:spcPts val="200"/>
              </a:spcAft>
              <a:buFont typeface="Lucida Grande"/>
              <a:buChar char="-"/>
              <a:tabLst/>
              <a:defRPr sz="16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3pPr>
            <a:lvl4pPr marL="1600120" indent="-228589" algn="l" defTabSz="45717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297" indent="-228589" algn="l" defTabSz="45717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474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1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</a:pPr>
            <a:r>
              <a:rPr lang="en-US" sz="1600" b="1" dirty="0" smtClean="0">
                <a:solidFill>
                  <a:schemeClr val="accent1"/>
                </a:solidFill>
                <a:latin typeface="Salesforce Sans"/>
                <a:cs typeface="Salesforce Sans"/>
              </a:rPr>
              <a:t>What are Drawing Guides?  </a:t>
            </a:r>
          </a:p>
          <a:p>
            <a:pPr>
              <a:spcBef>
                <a:spcPts val="800"/>
              </a:spcBef>
            </a:pP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Drawing guides are thin lines that that appear on all pages in the same spot, but don’t show up when you print or view deck in Show mode.  </a:t>
            </a:r>
          </a:p>
          <a:p>
            <a:pPr>
              <a:spcBef>
                <a:spcPts val="800"/>
              </a:spcBef>
            </a:pPr>
            <a:r>
              <a:rPr lang="en-US" sz="1200" i="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Think of them as internal margins for the proper alignment and consistent placement of content. Object will snap to them and they are also perfect for cropping an image to. </a:t>
            </a:r>
          </a:p>
          <a:p>
            <a:pPr>
              <a:spcBef>
                <a:spcPts val="800"/>
              </a:spcBef>
            </a:pP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This template has pre-made guides that delineate where your workspace is.  </a:t>
            </a: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/>
            </a:r>
            <a:b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</a:br>
            <a:r>
              <a:rPr lang="en-US" sz="1200" b="1" dirty="0" smtClean="0">
                <a:solidFill>
                  <a:schemeClr val="accent1"/>
                </a:solidFill>
                <a:latin typeface="Salesforce Sans"/>
                <a:cs typeface="Salesforce Sans"/>
              </a:rPr>
              <a:t/>
            </a:r>
            <a:br>
              <a:rPr lang="en-US" sz="1200" b="1" dirty="0" smtClean="0">
                <a:solidFill>
                  <a:schemeClr val="accent1"/>
                </a:solidFill>
                <a:latin typeface="Salesforce Sans"/>
                <a:cs typeface="Salesforce Sans"/>
              </a:rPr>
            </a:br>
            <a:r>
              <a:rPr lang="en-US" sz="1600" b="1" dirty="0" smtClean="0">
                <a:solidFill>
                  <a:schemeClr val="accent1"/>
                </a:solidFill>
                <a:latin typeface="Salesforce Sans"/>
                <a:cs typeface="Salesforce Sans"/>
              </a:rPr>
              <a:t>How </a:t>
            </a:r>
            <a:r>
              <a:rPr lang="en-US" sz="1600" b="1" dirty="0">
                <a:solidFill>
                  <a:schemeClr val="accent1"/>
                </a:solidFill>
                <a:latin typeface="Salesforce Sans"/>
                <a:cs typeface="Salesforce Sans"/>
              </a:rPr>
              <a:t>to Turn Guides On and </a:t>
            </a:r>
            <a:r>
              <a:rPr lang="en-US" sz="1600" b="1" dirty="0" smtClean="0">
                <a:solidFill>
                  <a:schemeClr val="accent1"/>
                </a:solidFill>
                <a:latin typeface="Salesforce Sans"/>
                <a:cs typeface="Salesforce Sans"/>
              </a:rPr>
              <a:t>Off</a:t>
            </a:r>
          </a:p>
          <a:p>
            <a:pPr>
              <a:spcBef>
                <a:spcPts val="800"/>
              </a:spcBef>
              <a:buClr>
                <a:schemeClr val="accent3"/>
              </a:buClr>
            </a:pP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Windows: </a:t>
            </a: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ALT + F9 or Right click in blue area off workspace &gt;Grids and Guides&gt;Display Drawing Guides on Screen</a:t>
            </a:r>
          </a:p>
          <a:p>
            <a:pPr>
              <a:spcBef>
                <a:spcPts val="800"/>
              </a:spcBef>
              <a:buClr>
                <a:schemeClr val="accent3"/>
              </a:buClr>
              <a:defRPr/>
            </a:pP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Mac 2011: </a:t>
            </a: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Control + Option + Command + G or </a:t>
            </a:r>
            <a:b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</a:b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View&gt;Guides&gt;Static Guides</a:t>
            </a:r>
          </a:p>
          <a:p>
            <a:pPr>
              <a:spcBef>
                <a:spcPts val="800"/>
              </a:spcBef>
              <a:buClr>
                <a:schemeClr val="accent3"/>
              </a:buClr>
              <a:defRPr/>
            </a:pP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MAC 2008:   </a:t>
            </a: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Command + G or View&gt;Guides&gt;Static Guides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7200900" y="5430299"/>
            <a:ext cx="4070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"/>
              </a:spcBef>
              <a:spcAft>
                <a:spcPts val="1000"/>
              </a:spcAft>
            </a:pP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latin typeface="Salesforce Sans"/>
              </a:rPr>
              <a:t>The left and right top and bottom corners only area you should work</a:t>
            </a:r>
            <a:r>
              <a:rPr lang="en-US" sz="1400" baseline="0" dirty="0" smtClean="0">
                <a:solidFill>
                  <a:schemeClr val="accent1">
                    <a:lumMod val="75000"/>
                  </a:schemeClr>
                </a:solidFill>
                <a:latin typeface="Salesforce Sans"/>
              </a:rPr>
              <a:t> within on each slide. </a:t>
            </a:r>
            <a:endParaRPr lang="en-US" sz="1400" dirty="0" smtClean="0">
              <a:solidFill>
                <a:schemeClr val="accent1">
                  <a:lumMod val="75000"/>
                </a:schemeClr>
              </a:solidFill>
              <a:latin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76796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" tIns="0" rIns="0" bIns="0" rtlCol="0">
            <a:noAutofit/>
          </a:bodyPr>
          <a:lstStyle>
            <a:lvl1pPr>
              <a:defRPr lang="en-US" spc="0" dirty="0" smtClean="0"/>
            </a:lvl1pPr>
            <a:lvl2pPr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2400" spc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728" y="6270900"/>
            <a:ext cx="10736917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2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728" y="6270900"/>
            <a:ext cx="10736917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96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8329" y="1599480"/>
            <a:ext cx="5564156" cy="4351338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53636" y="1599480"/>
            <a:ext cx="5576268" cy="4351338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728" y="6270900"/>
            <a:ext cx="10736917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2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8328" y="1599480"/>
            <a:ext cx="3749040" cy="4622865"/>
          </a:xfrm>
        </p:spPr>
        <p:txBody>
          <a:bodyPr lIns="9144"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35127" y="1599480"/>
            <a:ext cx="3728166" cy="4622864"/>
          </a:xfrm>
        </p:spPr>
        <p:txBody>
          <a:bodyPr lIns="9144"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half" idx="17"/>
          </p:nvPr>
        </p:nvSpPr>
        <p:spPr>
          <a:xfrm>
            <a:off x="8090178" y="1599480"/>
            <a:ext cx="3749040" cy="4622864"/>
          </a:xfrm>
        </p:spPr>
        <p:txBody>
          <a:bodyPr lIns="9144"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7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6207877" y="381000"/>
            <a:ext cx="2923757" cy="3556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latin typeface="Salesforce Sans"/>
              <a:cs typeface="VAG Rounded Std Ligh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38328" y="1599480"/>
            <a:ext cx="2715768" cy="46275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3272035" y="1599480"/>
            <a:ext cx="2715768" cy="46275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6205742" y="1599480"/>
            <a:ext cx="2715768" cy="46275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9139449" y="1599480"/>
            <a:ext cx="2715768" cy="46275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3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7990" y="1599480"/>
            <a:ext cx="5705025" cy="4498264"/>
          </a:xfrm>
          <a:solidFill>
            <a:schemeClr val="accent2">
              <a:lumMod val="20000"/>
              <a:lumOff val="80000"/>
            </a:schemeClr>
          </a:solidFill>
        </p:spPr>
        <p:txBody>
          <a:bodyPr lIns="182880" tIns="182880" rIns="182880" bIns="18288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540" y="1599480"/>
            <a:ext cx="5651946" cy="4498264"/>
          </a:xfrm>
          <a:solidFill>
            <a:schemeClr val="accent2">
              <a:lumMod val="20000"/>
              <a:lumOff val="80000"/>
            </a:schemeClr>
          </a:solidFill>
        </p:spPr>
        <p:txBody>
          <a:bodyPr lIns="182880" tIns="182880" rIns="182880" bIns="18288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9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theme" Target="../theme/theme1.xml"/><Relationship Id="rId34" Type="http://schemas.openxmlformats.org/officeDocument/2006/relationships/image" Target="../media/image1.png"/><Relationship Id="rId3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0" y="1151067"/>
            <a:ext cx="12204188" cy="5706933"/>
            <a:chOff x="-7681" y="1151067"/>
            <a:chExt cx="12204188" cy="5706933"/>
          </a:xfrm>
        </p:grpSpPr>
        <p:sp>
          <p:nvSpPr>
            <p:cNvPr id="41" name="Rectangle 40"/>
            <p:cNvSpPr/>
            <p:nvPr/>
          </p:nvSpPr>
          <p:spPr>
            <a:xfrm rot="10800000">
              <a:off x="-7681" y="4045788"/>
              <a:ext cx="12196497" cy="281220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58000"/>
                  </a:schemeClr>
                </a:gs>
                <a:gs pos="38000">
                  <a:schemeClr val="tx2">
                    <a:alpha val="0"/>
                  </a:schemeClr>
                </a:gs>
              </a:gsLst>
              <a:lin ang="5400000" scaled="0"/>
              <a:tileRect/>
            </a:gra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263" rtl="0" eaLnBrk="1" latinLnBrk="0" hangingPunct="1"/>
              <a:endParaRPr lang="en-US" sz="1800" kern="1200" dirty="0">
                <a:solidFill>
                  <a:schemeClr val="lt1"/>
                </a:solidFill>
                <a:latin typeface="Salesforce Sans"/>
                <a:ea typeface="+mn-ea"/>
                <a:cs typeface="+mn-cs"/>
              </a:endParaRPr>
            </a:p>
          </p:txBody>
        </p:sp>
        <p:pic>
          <p:nvPicPr>
            <p:cNvPr id="42" name="Picture 4" descr="C:\Users\andrew\Desktop\dryfgudf.png"/>
            <p:cNvPicPr>
              <a:picLocks noChangeAspect="1" noChangeArrowheads="1"/>
            </p:cNvPicPr>
            <p:nvPr userDrawn="1"/>
          </p:nvPicPr>
          <p:blipFill rotWithShape="1">
            <a:blip r:embed="rId3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980" t="5554" r="16207" b="9539"/>
            <a:stretch/>
          </p:blipFill>
          <p:spPr bwMode="auto">
            <a:xfrm>
              <a:off x="0" y="1151067"/>
              <a:ext cx="12196507" cy="5706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Grid" hidden="1"/>
          <p:cNvGrpSpPr/>
          <p:nvPr/>
        </p:nvGrpSpPr>
        <p:grpSpPr>
          <a:xfrm>
            <a:off x="-273050" y="-498396"/>
            <a:ext cx="12680953" cy="8013621"/>
            <a:chOff x="-273050" y="-498396"/>
            <a:chExt cx="12680953" cy="8013621"/>
          </a:xfrm>
        </p:grpSpPr>
        <p:cxnSp>
          <p:nvCxnSpPr>
            <p:cNvPr id="60" name="Straight Connector 59"/>
            <p:cNvCxnSpPr/>
            <p:nvPr userDrawn="1"/>
          </p:nvCxnSpPr>
          <p:spPr>
            <a:xfrm>
              <a:off x="367459" y="-498396"/>
              <a:ext cx="0" cy="8013621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>
            <a:xfrm>
              <a:off x="0" y="-498396"/>
              <a:ext cx="0" cy="8013621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>
            <a:xfrm>
              <a:off x="12188825" y="-498396"/>
              <a:ext cx="0" cy="8013621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>
            <a:xfrm rot="16200000">
              <a:off x="6094416" y="-5806340"/>
              <a:ext cx="0" cy="1261427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>
            <a:xfrm rot="16200000">
              <a:off x="6094416" y="-6307141"/>
              <a:ext cx="0" cy="1261427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>
            <a:xfrm rot="16200000">
              <a:off x="6094416" y="-5475208"/>
              <a:ext cx="0" cy="1261427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>
            <a:xfrm flipH="1">
              <a:off x="-273050" y="1027749"/>
              <a:ext cx="12680953" cy="0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>
            <a:xfrm rot="16200000">
              <a:off x="6094416" y="-4534474"/>
              <a:ext cx="0" cy="1261427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>
            <a:xfrm flipH="1">
              <a:off x="-273050" y="1592101"/>
              <a:ext cx="12680953" cy="0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 userDrawn="1"/>
          </p:nvCxnSpPr>
          <p:spPr>
            <a:xfrm>
              <a:off x="11821366" y="-498396"/>
              <a:ext cx="0" cy="8013621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 userDrawn="1"/>
          </p:nvCxnSpPr>
          <p:spPr>
            <a:xfrm>
              <a:off x="4094442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 userDrawn="1"/>
          </p:nvCxnSpPr>
          <p:spPr>
            <a:xfrm>
              <a:off x="4230921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 userDrawn="1"/>
          </p:nvCxnSpPr>
          <p:spPr>
            <a:xfrm>
              <a:off x="7957904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 userDrawn="1"/>
          </p:nvCxnSpPr>
          <p:spPr>
            <a:xfrm>
              <a:off x="8094383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 userDrawn="1"/>
          </p:nvCxnSpPr>
          <p:spPr>
            <a:xfrm>
              <a:off x="9889635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 userDrawn="1"/>
          </p:nvCxnSpPr>
          <p:spPr>
            <a:xfrm>
              <a:off x="10026114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>
            <a:xfrm>
              <a:off x="6026173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>
            <a:xfrm>
              <a:off x="6162652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>
            <a:xfrm>
              <a:off x="2162711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>
            <a:xfrm>
              <a:off x="2299190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  <a:prstGeom prst="rect">
            <a:avLst/>
          </a:prstGeom>
          <a:effectLst/>
        </p:spPr>
        <p:txBody>
          <a:bodyPr vert="horz" lIns="0" tIns="0" rIns="0" bIns="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8327" y="1599480"/>
            <a:ext cx="11515535" cy="4622864"/>
          </a:xfrm>
          <a:prstGeom prst="rect">
            <a:avLst/>
          </a:prstGeom>
        </p:spPr>
        <p:txBody>
          <a:bodyPr vert="horz" lIns="9144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Source level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 rot="10800000" flipV="1">
            <a:off x="336550" y="0"/>
            <a:ext cx="11868912" cy="891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latin typeface="Salesforce San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728" y="6270900"/>
            <a:ext cx="10736917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Salesforce Sans"/>
              </a:defRPr>
            </a:lvl1pPr>
          </a:lstStyle>
          <a:p>
            <a:endParaRPr lang="en-US" dirty="0"/>
          </a:p>
        </p:txBody>
      </p:sp>
      <p:pic>
        <p:nvPicPr>
          <p:cNvPr id="44" name="Picture 43" descr="Salesforce Logo.png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255" y="6264065"/>
            <a:ext cx="614087" cy="42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89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18" r:id="rId2"/>
    <p:sldLayoutId id="2147483842" r:id="rId3"/>
    <p:sldLayoutId id="2147483791" r:id="rId4"/>
    <p:sldLayoutId id="2147483810" r:id="rId5"/>
    <p:sldLayoutId id="2147483792" r:id="rId6"/>
    <p:sldLayoutId id="2147483823" r:id="rId7"/>
    <p:sldLayoutId id="2147483820" r:id="rId8"/>
    <p:sldLayoutId id="2147483807" r:id="rId9"/>
    <p:sldLayoutId id="2147483806" r:id="rId10"/>
    <p:sldLayoutId id="2147483794" r:id="rId11"/>
    <p:sldLayoutId id="2147483793" r:id="rId12"/>
    <p:sldLayoutId id="2147483822" r:id="rId13"/>
    <p:sldLayoutId id="2147483821" r:id="rId14"/>
    <p:sldLayoutId id="2147483767" r:id="rId15"/>
    <p:sldLayoutId id="2147483769" r:id="rId16"/>
    <p:sldLayoutId id="2147483815" r:id="rId17"/>
    <p:sldLayoutId id="2147483816" r:id="rId18"/>
    <p:sldLayoutId id="2147483805" r:id="rId19"/>
    <p:sldLayoutId id="2147483843" r:id="rId20"/>
    <p:sldLayoutId id="2147483802" r:id="rId21"/>
    <p:sldLayoutId id="2147483803" r:id="rId22"/>
    <p:sldLayoutId id="2147483804" r:id="rId23"/>
    <p:sldLayoutId id="2147483800" r:id="rId24"/>
    <p:sldLayoutId id="2147483827" r:id="rId25"/>
    <p:sldLayoutId id="2147483826" r:id="rId26"/>
    <p:sldLayoutId id="2147483828" r:id="rId27"/>
    <p:sldLayoutId id="2147483831" r:id="rId28"/>
    <p:sldLayoutId id="2147483830" r:id="rId29"/>
    <p:sldLayoutId id="2147483829" r:id="rId30"/>
    <p:sldLayoutId id="2147483778" r:id="rId31"/>
    <p:sldLayoutId id="2147483832" r:id="rId3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marL="0" algn="l" defTabSz="914400" rtl="0" eaLnBrk="1" latinLnBrk="0" hangingPunct="1">
        <a:lnSpc>
          <a:spcPct val="100000"/>
        </a:lnSpc>
        <a:spcBef>
          <a:spcPct val="0"/>
        </a:spcBef>
        <a:buNone/>
        <a:defRPr lang="en-US" sz="3200" b="0" kern="1200" spc="0" baseline="0" dirty="0">
          <a:solidFill>
            <a:schemeClr val="accent1"/>
          </a:solidFill>
          <a:latin typeface="Salesforce Sans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SzPct val="100000"/>
        <a:buFont typeface="Arial" panose="020B0604020202020204" pitchFamily="34" charset="0"/>
        <a:buChar char="​"/>
        <a:defRPr lang="en-US" sz="2000" kern="1200" spc="0" baseline="0" dirty="0" smtClean="0">
          <a:solidFill>
            <a:srgbClr val="7C868D"/>
          </a:solidFill>
          <a:latin typeface="Salesforce Sans"/>
          <a:ea typeface="+mn-ea"/>
          <a:cs typeface="+mn-cs"/>
        </a:defRPr>
      </a:lvl1pPr>
      <a:lvl2pPr marL="231775" indent="-23177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75000"/>
          </a:schemeClr>
        </a:buClr>
        <a:buSzPct val="100000"/>
        <a:buFont typeface="Arial" panose="020B0604020202020204" pitchFamily="34" charset="0"/>
        <a:buChar char="•"/>
        <a:defRPr lang="en-US" sz="1800" kern="1200" spc="0" baseline="0" dirty="0" smtClean="0">
          <a:solidFill>
            <a:srgbClr val="7C868D"/>
          </a:solidFill>
          <a:latin typeface="Salesforce Sans"/>
          <a:ea typeface="+mn-ea"/>
          <a:cs typeface="+mn-cs"/>
        </a:defRPr>
      </a:lvl2pPr>
      <a:lvl3pPr marL="520700" indent="-17145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75000"/>
          </a:schemeClr>
        </a:buClr>
        <a:buSzPct val="100000"/>
        <a:buFont typeface="Arial" panose="020B0604020202020204" pitchFamily="34" charset="0"/>
        <a:buChar char="•"/>
        <a:defRPr lang="en-US" sz="1600" kern="1200" spc="0" baseline="0" dirty="0" smtClean="0">
          <a:solidFill>
            <a:srgbClr val="7C868D"/>
          </a:solidFill>
          <a:latin typeface="Salesforce Sans"/>
          <a:ea typeface="+mn-ea"/>
          <a:cs typeface="+mn-cs"/>
        </a:defRPr>
      </a:lvl3pPr>
      <a:lvl4pPr marL="520700" indent="-1588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SzPct val="100000"/>
        <a:buFont typeface="Arial" panose="020B0604020202020204" pitchFamily="34" charset="0"/>
        <a:buChar char="​"/>
        <a:defRPr lang="en-US" sz="1600" kern="1200" spc="0" baseline="0" dirty="0" smtClean="0">
          <a:solidFill>
            <a:srgbClr val="0079A8"/>
          </a:solidFill>
          <a:latin typeface="Salesforce Sans"/>
          <a:ea typeface="+mn-ea"/>
          <a:cs typeface="+mn-cs"/>
        </a:defRPr>
      </a:lvl4pPr>
      <a:lvl5pPr marL="520700" indent="-17145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bg1">
            <a:lumMod val="50000"/>
          </a:schemeClr>
        </a:buClr>
        <a:buSzPct val="100000"/>
        <a:buFont typeface="Arial" panose="020B0604020202020204" pitchFamily="34" charset="0"/>
        <a:buChar char="​"/>
        <a:defRPr lang="en-US" sz="1000" kern="1200" spc="0" baseline="0" dirty="0">
          <a:solidFill>
            <a:srgbClr val="7C868D"/>
          </a:solidFill>
          <a:latin typeface="Salesforce Sans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salesforce.com/docs/atlas.en-us.pages.meta/pages/pages_dynamic_vf_components_intro.htm" TargetMode="External"/><Relationship Id="rId4" Type="http://schemas.openxmlformats.org/officeDocument/2006/relationships/hyperlink" Target="https://developer.salesforce.com/docs/atlas.en-us.apexcode.meta/apexcode/apex_pages_dynamic_components.htm" TargetMode="External"/><Relationship Id="rId5" Type="http://schemas.openxmlformats.org/officeDocument/2006/relationships/hyperlink" Target="https://www.youtube.com/watch?v=ja82i82eKes%23t=29m33s" TargetMode="External"/><Relationship Id="rId6" Type="http://schemas.openxmlformats.org/officeDocument/2006/relationships/hyperlink" Target="https://developer.salesforce.com/page/Dynamic_Visualforce_Components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developerforce/df15-devzone-presentations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"/><Relationship Id="rId4" Type="http://schemas.openxmlformats.org/officeDocument/2006/relationships/image" Target="../media/image30.tif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tif"/><Relationship Id="rId8" Type="http://schemas.openxmlformats.org/officeDocument/2006/relationships/image" Target="../media/image34.tif"/><Relationship Id="rId9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60362" y="2088087"/>
            <a:ext cx="11631276" cy="2157270"/>
          </a:xfrm>
        </p:spPr>
        <p:txBody>
          <a:bodyPr/>
          <a:lstStyle/>
          <a:p>
            <a:pPr algn="r"/>
            <a:r>
              <a:rPr lang="en-US" dirty="0"/>
              <a:t>Solving complex data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display issues </a:t>
            </a:r>
            <a:r>
              <a:rPr lang="en-US" dirty="0"/>
              <a:t>with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Dynamic </a:t>
            </a:r>
            <a:r>
              <a:rPr lang="en-US" dirty="0" err="1"/>
              <a:t>VisualForce</a:t>
            </a:r>
            <a:r>
              <a:rPr lang="en-US" dirty="0"/>
              <a:t> Components</a:t>
            </a:r>
          </a:p>
        </p:txBody>
      </p:sp>
      <p:sp>
        <p:nvSpPr>
          <p:cNvPr id="2" name="Subtitle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John M. Daniel</a:t>
            </a:r>
            <a:endParaRPr lang="en-US" dirty="0"/>
          </a:p>
          <a:p>
            <a:r>
              <a:rPr lang="en-US" dirty="0" err="1" smtClean="0"/>
              <a:t>FinancialForce.com</a:t>
            </a:r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ImJohnMDaniel</a:t>
            </a:r>
            <a:endParaRPr lang="en-US" dirty="0"/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52226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/>
          <a:p>
            <a:r>
              <a:rPr lang="en-US" dirty="0" smtClean="0"/>
              <a:t>Standard </a:t>
            </a:r>
            <a:r>
              <a:rPr lang="en-US" dirty="0" err="1" smtClean="0"/>
              <a:t>VisualForce</a:t>
            </a:r>
            <a:r>
              <a:rPr lang="en-US" dirty="0" smtClean="0"/>
              <a:t> Pages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/>
          <a:lstStyle/>
          <a:p>
            <a:r>
              <a:rPr lang="en-US" dirty="0" smtClean="0"/>
              <a:t>Where do they fall short?</a:t>
            </a:r>
            <a:endParaRPr lang="en-US" dirty="0"/>
          </a:p>
        </p:txBody>
      </p:sp>
      <p:sp>
        <p:nvSpPr>
          <p:cNvPr id="4" name="Text Placeholder 16"/>
          <p:cNvSpPr>
            <a:spLocks noGrp="1"/>
          </p:cNvSpPr>
          <p:nvPr>
            <p:ph idx="1"/>
          </p:nvPr>
        </p:nvSpPr>
        <p:spPr>
          <a:xfrm>
            <a:off x="6513488" y="1522839"/>
            <a:ext cx="5267492" cy="4175678"/>
          </a:xfrm>
        </p:spPr>
        <p:txBody>
          <a:bodyPr/>
          <a:lstStyle/>
          <a:p>
            <a:r>
              <a:rPr lang="en-US" dirty="0" smtClean="0"/>
              <a:t>Display of Hierarchy/Tree organized data</a:t>
            </a:r>
          </a:p>
        </p:txBody>
      </p:sp>
    </p:spTree>
    <p:extLst>
      <p:ext uri="{BB962C8B-B14F-4D97-AF65-F5344CB8AC3E}">
        <p14:creationId xmlns:p14="http://schemas.microsoft.com/office/powerpoint/2010/main" val="318109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/>
          <a:p>
            <a:r>
              <a:rPr lang="en-US" dirty="0" smtClean="0"/>
              <a:t>Standard </a:t>
            </a:r>
            <a:r>
              <a:rPr lang="en-US" dirty="0" err="1" smtClean="0"/>
              <a:t>VisualForce</a:t>
            </a:r>
            <a:r>
              <a:rPr lang="en-US" dirty="0" smtClean="0"/>
              <a:t> Pages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/>
          <a:lstStyle/>
          <a:p>
            <a:r>
              <a:rPr lang="en-US" dirty="0" smtClean="0"/>
              <a:t>Where do they fall short?</a:t>
            </a:r>
            <a:endParaRPr lang="en-US" dirty="0"/>
          </a:p>
        </p:txBody>
      </p:sp>
      <p:pic>
        <p:nvPicPr>
          <p:cNvPr id="2" name="Picture 1" descr="social_influence2_conformit-2000x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29"/>
          <a:stretch/>
        </p:blipFill>
        <p:spPr>
          <a:xfrm>
            <a:off x="334094" y="1510922"/>
            <a:ext cx="5895811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 Placeholder 16"/>
          <p:cNvSpPr>
            <a:spLocks noGrp="1"/>
          </p:cNvSpPr>
          <p:nvPr>
            <p:ph idx="1"/>
          </p:nvPr>
        </p:nvSpPr>
        <p:spPr>
          <a:xfrm>
            <a:off x="6513488" y="1511890"/>
            <a:ext cx="5267492" cy="4175678"/>
          </a:xfrm>
        </p:spPr>
        <p:txBody>
          <a:bodyPr/>
          <a:lstStyle/>
          <a:p>
            <a:r>
              <a:rPr lang="en-US" dirty="0" smtClean="0"/>
              <a:t>Display of Hierarchy/Tree organized data</a:t>
            </a:r>
          </a:p>
          <a:p>
            <a:pPr lvl="1"/>
            <a:r>
              <a:rPr lang="en-US" dirty="0" smtClean="0"/>
              <a:t>Social Influence Mapping</a:t>
            </a:r>
          </a:p>
          <a:p>
            <a:pPr marL="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6245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/>
          <a:p>
            <a:r>
              <a:rPr lang="en-US" dirty="0" smtClean="0"/>
              <a:t>Standard </a:t>
            </a:r>
            <a:r>
              <a:rPr lang="en-US" dirty="0" err="1" smtClean="0"/>
              <a:t>VisualForce</a:t>
            </a:r>
            <a:r>
              <a:rPr lang="en-US" dirty="0" smtClean="0"/>
              <a:t> Pages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/>
          <a:lstStyle/>
          <a:p>
            <a:r>
              <a:rPr lang="en-US" dirty="0" smtClean="0"/>
              <a:t>Where do they fall short?</a:t>
            </a:r>
            <a:endParaRPr lang="en-US" dirty="0"/>
          </a:p>
        </p:txBody>
      </p:sp>
      <p:pic>
        <p:nvPicPr>
          <p:cNvPr id="2" name="Picture 1" descr="Computer-and-Networks-diagr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29" y="1554718"/>
            <a:ext cx="6007007" cy="4572000"/>
          </a:xfrm>
          <a:prstGeom prst="rect">
            <a:avLst/>
          </a:prstGeom>
          <a:ln>
            <a:solidFill>
              <a:srgbClr val="1C1C1C"/>
            </a:solidFill>
          </a:ln>
        </p:spPr>
      </p:pic>
      <p:sp>
        <p:nvSpPr>
          <p:cNvPr id="8" name="Text Placeholder 16"/>
          <p:cNvSpPr>
            <a:spLocks noGrp="1"/>
          </p:cNvSpPr>
          <p:nvPr>
            <p:ph idx="1"/>
          </p:nvPr>
        </p:nvSpPr>
        <p:spPr>
          <a:xfrm>
            <a:off x="6513488" y="1522839"/>
            <a:ext cx="5267492" cy="4175678"/>
          </a:xfrm>
        </p:spPr>
        <p:txBody>
          <a:bodyPr/>
          <a:lstStyle/>
          <a:p>
            <a:r>
              <a:rPr lang="en-US" dirty="0" smtClean="0"/>
              <a:t>Display of Hierarchy/Tree organized data</a:t>
            </a:r>
          </a:p>
          <a:p>
            <a:pPr lvl="1"/>
            <a:r>
              <a:rPr lang="en-US" dirty="0" smtClean="0"/>
              <a:t>Social Influence Mapping</a:t>
            </a:r>
          </a:p>
          <a:p>
            <a:pPr lvl="1"/>
            <a:r>
              <a:rPr lang="en-US" dirty="0"/>
              <a:t>Network Device </a:t>
            </a:r>
            <a:r>
              <a:rPr lang="en-US" dirty="0" smtClean="0"/>
              <a:t>Mapping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53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/>
          <a:p>
            <a:r>
              <a:rPr lang="en-US" dirty="0" smtClean="0"/>
              <a:t>Standard </a:t>
            </a:r>
            <a:r>
              <a:rPr lang="en-US" dirty="0" err="1" smtClean="0"/>
              <a:t>VisualForce</a:t>
            </a:r>
            <a:r>
              <a:rPr lang="en-US" dirty="0" smtClean="0"/>
              <a:t> Pages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/>
          <a:lstStyle/>
          <a:p>
            <a:r>
              <a:rPr lang="en-US" dirty="0" smtClean="0"/>
              <a:t>Where do they fall short?</a:t>
            </a:r>
            <a:endParaRPr lang="en-US" dirty="0"/>
          </a:p>
        </p:txBody>
      </p:sp>
      <p:sp>
        <p:nvSpPr>
          <p:cNvPr id="4" name="Text Placeholder 16"/>
          <p:cNvSpPr>
            <a:spLocks noGrp="1"/>
          </p:cNvSpPr>
          <p:nvPr>
            <p:ph idx="1"/>
          </p:nvPr>
        </p:nvSpPr>
        <p:spPr>
          <a:xfrm>
            <a:off x="6513488" y="1522839"/>
            <a:ext cx="5267492" cy="4175678"/>
          </a:xfrm>
        </p:spPr>
        <p:txBody>
          <a:bodyPr/>
          <a:lstStyle/>
          <a:p>
            <a:r>
              <a:rPr lang="en-US" dirty="0" smtClean="0"/>
              <a:t>Display of Hierarchy/Tree organized data</a:t>
            </a:r>
          </a:p>
          <a:p>
            <a:pPr lvl="1"/>
            <a:r>
              <a:rPr lang="en-US" dirty="0" smtClean="0"/>
              <a:t>Social Influence Mapping</a:t>
            </a:r>
          </a:p>
          <a:p>
            <a:pPr lvl="1"/>
            <a:r>
              <a:rPr lang="en-US" dirty="0"/>
              <a:t>Network Device Mapping</a:t>
            </a:r>
          </a:p>
          <a:p>
            <a:pPr lvl="1"/>
            <a:r>
              <a:rPr lang="en-US" dirty="0" smtClean="0"/>
              <a:t>Organizational Charts</a:t>
            </a:r>
          </a:p>
        </p:txBody>
      </p:sp>
      <p:pic>
        <p:nvPicPr>
          <p:cNvPr id="2" name="Picture 1" descr="Organizational Structur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88" y="1628690"/>
            <a:ext cx="5723196" cy="4571995"/>
          </a:xfrm>
          <a:prstGeom prst="rect">
            <a:avLst/>
          </a:prstGeom>
          <a:ln>
            <a:solidFill>
              <a:srgbClr val="1C1C1C"/>
            </a:solidFill>
          </a:ln>
        </p:spPr>
      </p:pic>
    </p:spTree>
    <p:extLst>
      <p:ext uri="{BB962C8B-B14F-4D97-AF65-F5344CB8AC3E}">
        <p14:creationId xmlns:p14="http://schemas.microsoft.com/office/powerpoint/2010/main" val="274390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/>
          <a:p>
            <a:r>
              <a:rPr lang="en-US" dirty="0" smtClean="0"/>
              <a:t>Standard </a:t>
            </a:r>
            <a:r>
              <a:rPr lang="en-US" dirty="0" err="1" smtClean="0"/>
              <a:t>VisualForce</a:t>
            </a:r>
            <a:r>
              <a:rPr lang="en-US" dirty="0" smtClean="0"/>
              <a:t> Pages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/>
          <a:lstStyle/>
          <a:p>
            <a:r>
              <a:rPr lang="en-US" dirty="0" smtClean="0"/>
              <a:t>Where do they fall short?</a:t>
            </a:r>
            <a:endParaRPr lang="en-US" dirty="0"/>
          </a:p>
        </p:txBody>
      </p:sp>
      <p:pic>
        <p:nvPicPr>
          <p:cNvPr id="2" name="Picture 1" descr="topdownbudg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51" y="2764666"/>
            <a:ext cx="7620000" cy="3771900"/>
          </a:xfrm>
          <a:prstGeom prst="rect">
            <a:avLst/>
          </a:prstGeom>
        </p:spPr>
      </p:pic>
      <p:sp>
        <p:nvSpPr>
          <p:cNvPr id="4" name="Text Placeholder 16"/>
          <p:cNvSpPr>
            <a:spLocks noGrp="1"/>
          </p:cNvSpPr>
          <p:nvPr>
            <p:ph idx="1"/>
          </p:nvPr>
        </p:nvSpPr>
        <p:spPr>
          <a:xfrm>
            <a:off x="6513488" y="1522839"/>
            <a:ext cx="5267492" cy="2309248"/>
          </a:xfrm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Display of Hierarchy/Tree organized data</a:t>
            </a:r>
          </a:p>
          <a:p>
            <a:pPr lvl="1"/>
            <a:r>
              <a:rPr lang="en-US" dirty="0" smtClean="0"/>
              <a:t>Social Influence Mapping</a:t>
            </a:r>
          </a:p>
          <a:p>
            <a:pPr lvl="1"/>
            <a:r>
              <a:rPr lang="en-US" dirty="0"/>
              <a:t>Network Device Mapping</a:t>
            </a:r>
          </a:p>
          <a:p>
            <a:pPr lvl="1"/>
            <a:r>
              <a:rPr lang="en-US" dirty="0" smtClean="0"/>
              <a:t>Organizational Charts</a:t>
            </a:r>
          </a:p>
          <a:p>
            <a:pPr lvl="1"/>
            <a:r>
              <a:rPr lang="en-US" dirty="0" smtClean="0"/>
              <a:t>Organizational Budgets</a:t>
            </a:r>
          </a:p>
        </p:txBody>
      </p:sp>
    </p:spTree>
    <p:extLst>
      <p:ext uri="{BB962C8B-B14F-4D97-AF65-F5344CB8AC3E}">
        <p14:creationId xmlns:p14="http://schemas.microsoft.com/office/powerpoint/2010/main" val="329057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/>
          <a:p>
            <a:r>
              <a:rPr lang="en-US" dirty="0" smtClean="0"/>
              <a:t>Standard </a:t>
            </a:r>
            <a:r>
              <a:rPr lang="en-US" dirty="0" err="1" smtClean="0"/>
              <a:t>VisualForce</a:t>
            </a:r>
            <a:r>
              <a:rPr lang="en-US" dirty="0" smtClean="0"/>
              <a:t> Pages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/>
          <a:lstStyle/>
          <a:p>
            <a:r>
              <a:rPr lang="en-US" dirty="0" smtClean="0"/>
              <a:t>Where do they fall short?</a:t>
            </a:r>
            <a:endParaRPr lang="en-US" dirty="0"/>
          </a:p>
        </p:txBody>
      </p:sp>
      <p:sp>
        <p:nvSpPr>
          <p:cNvPr id="4" name="Text Placeholder 16"/>
          <p:cNvSpPr>
            <a:spLocks noGrp="1"/>
          </p:cNvSpPr>
          <p:nvPr>
            <p:ph idx="1"/>
          </p:nvPr>
        </p:nvSpPr>
        <p:spPr>
          <a:xfrm>
            <a:off x="6513488" y="1522839"/>
            <a:ext cx="5267492" cy="4175678"/>
          </a:xfrm>
        </p:spPr>
        <p:txBody>
          <a:bodyPr/>
          <a:lstStyle/>
          <a:p>
            <a:r>
              <a:rPr lang="en-US" dirty="0" smtClean="0"/>
              <a:t>Display of Hierarchy/Tree organized data</a:t>
            </a:r>
          </a:p>
          <a:p>
            <a:pPr lvl="1"/>
            <a:r>
              <a:rPr lang="en-US" dirty="0" smtClean="0"/>
              <a:t>Social Influence Mapping</a:t>
            </a:r>
          </a:p>
          <a:p>
            <a:pPr lvl="1"/>
            <a:r>
              <a:rPr lang="en-US" dirty="0"/>
              <a:t>Network Device Mapping</a:t>
            </a:r>
          </a:p>
          <a:p>
            <a:pPr lvl="1"/>
            <a:r>
              <a:rPr lang="en-US" dirty="0"/>
              <a:t>Organizational </a:t>
            </a:r>
            <a:r>
              <a:rPr lang="en-US" dirty="0" smtClean="0"/>
              <a:t>Charts</a:t>
            </a:r>
          </a:p>
          <a:p>
            <a:pPr lvl="1"/>
            <a:r>
              <a:rPr lang="en-US" dirty="0" smtClean="0"/>
              <a:t>Organizational Budgets</a:t>
            </a:r>
          </a:p>
          <a:p>
            <a:r>
              <a:rPr lang="en-US" dirty="0" smtClean="0"/>
              <a:t>Display of </a:t>
            </a:r>
            <a:r>
              <a:rPr lang="en-US" dirty="0" err="1" smtClean="0"/>
              <a:t>SObjects</a:t>
            </a:r>
            <a:r>
              <a:rPr lang="en-US" dirty="0" smtClean="0"/>
              <a:t> / Objects when the type is not known till runtime.</a:t>
            </a:r>
          </a:p>
        </p:txBody>
      </p:sp>
      <p:pic>
        <p:nvPicPr>
          <p:cNvPr id="3" name="Picture 2" descr="Example-DetailPage-SObjectTypeUnknow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88"/>
          <a:stretch/>
        </p:blipFill>
        <p:spPr>
          <a:xfrm>
            <a:off x="298165" y="1734931"/>
            <a:ext cx="5786585" cy="4114800"/>
          </a:xfrm>
          <a:prstGeom prst="rect">
            <a:avLst/>
          </a:prstGeom>
          <a:ln>
            <a:solidFill>
              <a:srgbClr val="1C1C1C"/>
            </a:solidFill>
          </a:ln>
        </p:spPr>
      </p:pic>
    </p:spTree>
    <p:extLst>
      <p:ext uri="{BB962C8B-B14F-4D97-AF65-F5344CB8AC3E}">
        <p14:creationId xmlns:p14="http://schemas.microsoft.com/office/powerpoint/2010/main" val="168772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36645" y="2974979"/>
            <a:ext cx="11515535" cy="908043"/>
          </a:xfrm>
        </p:spPr>
        <p:txBody>
          <a:bodyPr anchor="ctr"/>
          <a:lstStyle/>
          <a:p>
            <a:pPr algn="ctr"/>
            <a:r>
              <a:rPr lang="en-US" sz="4800" b="1" dirty="0" smtClean="0"/>
              <a:t>So… Why does </a:t>
            </a:r>
            <a:r>
              <a:rPr lang="en-US" sz="4800" b="1" dirty="0" err="1" smtClean="0"/>
              <a:t>VisualForce</a:t>
            </a: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dirty="0" smtClean="0"/>
              <a:t>fall short in these situations?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99099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/>
          <a:p>
            <a:r>
              <a:rPr lang="en-US" dirty="0" smtClean="0"/>
              <a:t>Standard </a:t>
            </a:r>
            <a:r>
              <a:rPr lang="en-US" dirty="0" err="1" smtClean="0"/>
              <a:t>VisualForce</a:t>
            </a:r>
            <a:r>
              <a:rPr lang="en-US" dirty="0" smtClean="0"/>
              <a:t> Pages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/>
          <a:lstStyle/>
          <a:p>
            <a:r>
              <a:rPr lang="en-US" dirty="0" smtClean="0"/>
              <a:t>Why does </a:t>
            </a:r>
            <a:r>
              <a:rPr lang="en-US" dirty="0" err="1" smtClean="0"/>
              <a:t>VisualForce</a:t>
            </a:r>
            <a:r>
              <a:rPr lang="en-US" dirty="0" smtClean="0"/>
              <a:t> fall short in these situations?</a:t>
            </a:r>
            <a:endParaRPr lang="en-US" dirty="0"/>
          </a:p>
        </p:txBody>
      </p:sp>
      <p:sp>
        <p:nvSpPr>
          <p:cNvPr id="4" name="Text Placeholder 16"/>
          <p:cNvSpPr>
            <a:spLocks noGrp="1"/>
          </p:cNvSpPr>
          <p:nvPr>
            <p:ph idx="1"/>
          </p:nvPr>
        </p:nvSpPr>
        <p:spPr>
          <a:xfrm>
            <a:off x="338327" y="1599480"/>
            <a:ext cx="11515535" cy="4175678"/>
          </a:xfrm>
        </p:spPr>
        <p:txBody>
          <a:bodyPr/>
          <a:lstStyle/>
          <a:p>
            <a:r>
              <a:rPr lang="en-US" sz="2800" dirty="0" smtClean="0"/>
              <a:t>The Document Object Model (DOM) is not predefined.  </a:t>
            </a:r>
          </a:p>
          <a:p>
            <a:r>
              <a:rPr lang="en-US" sz="2800" dirty="0" smtClean="0"/>
              <a:t>It changes with each record.</a:t>
            </a:r>
          </a:p>
          <a:p>
            <a:r>
              <a:rPr lang="en-US" sz="2800" dirty="0" smtClean="0"/>
              <a:t>The layout cannot be guaranteed </a:t>
            </a:r>
          </a:p>
        </p:txBody>
      </p:sp>
    </p:spTree>
    <p:extLst>
      <p:ext uri="{BB962C8B-B14F-4D97-AF65-F5344CB8AC3E}">
        <p14:creationId xmlns:p14="http://schemas.microsoft.com/office/powerpoint/2010/main" val="364979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38327" y="2363351"/>
            <a:ext cx="11515535" cy="908043"/>
          </a:xfrm>
        </p:spPr>
        <p:txBody>
          <a:bodyPr/>
          <a:lstStyle/>
          <a:p>
            <a:pPr algn="ctr"/>
            <a:r>
              <a:rPr lang="en-US" sz="4800" b="1" dirty="0" smtClean="0"/>
              <a:t>Dynamic </a:t>
            </a:r>
            <a:r>
              <a:rPr lang="en-US" sz="4800" b="1" dirty="0" err="1" smtClean="0"/>
              <a:t>VisualForce</a:t>
            </a:r>
            <a:r>
              <a:rPr lang="en-US" sz="4800" b="1" dirty="0"/>
              <a:t/>
            </a:r>
            <a:br>
              <a:rPr lang="en-US" sz="4800" b="1" dirty="0"/>
            </a:br>
            <a:r>
              <a:rPr lang="en-US" sz="4800" b="1" dirty="0" smtClean="0"/>
              <a:t>Components</a:t>
            </a:r>
            <a:endParaRPr lang="en-US" sz="4800" b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351696" y="3601185"/>
            <a:ext cx="11484864" cy="892552"/>
          </a:xfrm>
        </p:spPr>
        <p:txBody>
          <a:bodyPr/>
          <a:lstStyle/>
          <a:p>
            <a:pPr algn="ctr"/>
            <a:r>
              <a:rPr lang="en-US" dirty="0" smtClean="0"/>
              <a:t>What are they?</a:t>
            </a:r>
          </a:p>
          <a:p>
            <a:pPr algn="ctr"/>
            <a:r>
              <a:rPr lang="en-US" dirty="0" smtClean="0"/>
              <a:t>How do they work?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36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/>
          <a:p>
            <a:r>
              <a:rPr lang="en-US" dirty="0"/>
              <a:t>Dynamic </a:t>
            </a:r>
            <a:r>
              <a:rPr lang="en-US" dirty="0" err="1" smtClean="0"/>
              <a:t>VisualForce</a:t>
            </a:r>
            <a:r>
              <a:rPr lang="en-US" dirty="0" smtClean="0"/>
              <a:t> Components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/>
          <a:lstStyle/>
          <a:p>
            <a:r>
              <a:rPr lang="en-US" dirty="0" smtClean="0"/>
              <a:t>What are they and how do they work?</a:t>
            </a:r>
            <a:endParaRPr lang="en-US" dirty="0"/>
          </a:p>
        </p:txBody>
      </p:sp>
      <p:sp>
        <p:nvSpPr>
          <p:cNvPr id="4" name="Text Placeholder 16"/>
          <p:cNvSpPr>
            <a:spLocks noGrp="1"/>
          </p:cNvSpPr>
          <p:nvPr>
            <p:ph idx="1"/>
          </p:nvPr>
        </p:nvSpPr>
        <p:spPr>
          <a:xfrm>
            <a:off x="338327" y="1599480"/>
            <a:ext cx="11515535" cy="4175678"/>
          </a:xfrm>
        </p:spPr>
        <p:txBody>
          <a:bodyPr/>
          <a:lstStyle/>
          <a:p>
            <a:r>
              <a:rPr lang="en-US" dirty="0" smtClean="0"/>
              <a:t>Move the markup out of the </a:t>
            </a:r>
            <a:r>
              <a:rPr lang="en-US" dirty="0" err="1" smtClean="0"/>
              <a:t>VisualForce</a:t>
            </a:r>
            <a:r>
              <a:rPr lang="en-US" dirty="0" smtClean="0"/>
              <a:t> page and into the Apex class.</a:t>
            </a:r>
          </a:p>
          <a:p>
            <a:r>
              <a:rPr lang="en-US" dirty="0" smtClean="0"/>
              <a:t>Defined in Apex using a series of classes from the “</a:t>
            </a:r>
            <a:r>
              <a:rPr lang="en-US" dirty="0" err="1" smtClean="0"/>
              <a:t>ApexPages.Component</a:t>
            </a:r>
            <a:r>
              <a:rPr lang="en-US" dirty="0" smtClean="0"/>
              <a:t>” namespace.</a:t>
            </a:r>
          </a:p>
          <a:p>
            <a:r>
              <a:rPr lang="en-US" dirty="0" smtClean="0"/>
              <a:t>For most every </a:t>
            </a:r>
            <a:r>
              <a:rPr lang="en-US" dirty="0" err="1" smtClean="0"/>
              <a:t>VisualForce</a:t>
            </a:r>
            <a:r>
              <a:rPr lang="en-US" dirty="0" smtClean="0"/>
              <a:t> tag, there is an equivalent Component tag.</a:t>
            </a:r>
          </a:p>
          <a:p>
            <a:pPr lvl="1"/>
            <a:r>
              <a:rPr lang="en-US" dirty="0" smtClean="0"/>
              <a:t>&lt;</a:t>
            </a:r>
            <a:r>
              <a:rPr lang="en-US" dirty="0" err="1" smtClean="0"/>
              <a:t>apex:outputText</a:t>
            </a:r>
            <a:r>
              <a:rPr lang="en-US" dirty="0" smtClean="0"/>
              <a:t>/&gt; tag becomes </a:t>
            </a:r>
            <a:r>
              <a:rPr lang="en-US" dirty="0" err="1" smtClean="0"/>
              <a:t>Component.Apex.OutputText</a:t>
            </a:r>
            <a:r>
              <a:rPr lang="en-US" dirty="0" smtClean="0"/>
              <a:t> class</a:t>
            </a:r>
          </a:p>
          <a:p>
            <a:pPr lvl="1"/>
            <a:r>
              <a:rPr lang="en-US" dirty="0" smtClean="0"/>
              <a:t>&lt;</a:t>
            </a:r>
            <a:r>
              <a:rPr lang="en-US" dirty="0" err="1" smtClean="0"/>
              <a:t>apex:dataTable</a:t>
            </a:r>
            <a:r>
              <a:rPr lang="en-US" dirty="0" smtClean="0"/>
              <a:t>/&gt; tag becomes </a:t>
            </a:r>
            <a:r>
              <a:rPr lang="en-US" dirty="0" err="1" smtClean="0"/>
              <a:t>Component.Apex.DataTable</a:t>
            </a:r>
            <a:r>
              <a:rPr lang="en-US" dirty="0" smtClean="0"/>
              <a:t> class</a:t>
            </a:r>
          </a:p>
          <a:p>
            <a:pPr lvl="1"/>
            <a:r>
              <a:rPr lang="en-US" dirty="0" smtClean="0"/>
              <a:t>&lt;</a:t>
            </a:r>
            <a:r>
              <a:rPr lang="en-US" dirty="0" err="1" smtClean="0"/>
              <a:t>apex:sectionHeader</a:t>
            </a:r>
            <a:r>
              <a:rPr lang="en-US" dirty="0" smtClean="0"/>
              <a:t>/&gt; tag becomes </a:t>
            </a:r>
            <a:r>
              <a:rPr lang="en-US" dirty="0" err="1" smtClean="0"/>
              <a:t>Component.Apex.SectionHeader</a:t>
            </a:r>
            <a:r>
              <a:rPr lang="en-US" dirty="0" smtClean="0"/>
              <a:t> class</a:t>
            </a:r>
          </a:p>
          <a:p>
            <a:r>
              <a:rPr lang="en-US" dirty="0" smtClean="0"/>
              <a:t>Custom Components in the same manner</a:t>
            </a:r>
          </a:p>
          <a:p>
            <a:pPr lvl="1"/>
            <a:r>
              <a:rPr lang="en-US" dirty="0" smtClean="0"/>
              <a:t>&lt;</a:t>
            </a:r>
            <a:r>
              <a:rPr lang="en-US" dirty="0" err="1" smtClean="0"/>
              <a:t>c:myCustomComponent</a:t>
            </a:r>
            <a:r>
              <a:rPr lang="en-US" dirty="0" smtClean="0"/>
              <a:t>/&gt; tag becomes </a:t>
            </a:r>
            <a:r>
              <a:rPr lang="en-US" dirty="0" err="1" smtClean="0"/>
              <a:t>Component.c.MyCustomComponent</a:t>
            </a:r>
            <a:r>
              <a:rPr lang="en-US" dirty="0" smtClean="0"/>
              <a:t> class</a:t>
            </a:r>
          </a:p>
          <a:p>
            <a:pPr marL="0" lvl="1" indent="0">
              <a:buNone/>
            </a:pPr>
            <a:r>
              <a:rPr lang="en-US" dirty="0"/>
              <a:t>This pattern works for managed packaged custom components as well.</a:t>
            </a:r>
          </a:p>
          <a:p>
            <a:pPr lvl="1"/>
            <a:r>
              <a:rPr lang="en-US" dirty="0" smtClean="0"/>
              <a:t>&lt;</a:t>
            </a:r>
            <a:r>
              <a:rPr lang="en-US" dirty="0" err="1" smtClean="0"/>
              <a:t>foobar:appCustomComponent</a:t>
            </a:r>
            <a:r>
              <a:rPr lang="en-US" dirty="0" smtClean="0"/>
              <a:t>/&gt; tag becomes </a:t>
            </a:r>
            <a:r>
              <a:rPr lang="en-US" dirty="0" err="1" smtClean="0"/>
              <a:t>Component.foobar.AppCustomComponent</a:t>
            </a:r>
            <a:r>
              <a:rPr lang="en-US" dirty="0" smtClean="0"/>
              <a:t> class</a:t>
            </a:r>
          </a:p>
        </p:txBody>
      </p:sp>
    </p:spTree>
    <p:extLst>
      <p:ext uri="{BB962C8B-B14F-4D97-AF65-F5344CB8AC3E}">
        <p14:creationId xmlns:p14="http://schemas.microsoft.com/office/powerpoint/2010/main" val="357602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338328" y="2457276"/>
            <a:ext cx="5583964" cy="2970276"/>
          </a:xfrm>
        </p:spPr>
        <p:txBody>
          <a:bodyPr/>
          <a:lstStyle/>
          <a:p>
            <a:r>
              <a:rPr lang="en-US" dirty="0" smtClean="0"/>
              <a:t>Certified Platform Builder II</a:t>
            </a:r>
          </a:p>
          <a:p>
            <a:r>
              <a:rPr lang="en-US" dirty="0"/>
              <a:t>Certified Advanced Developer</a:t>
            </a:r>
          </a:p>
          <a:p>
            <a:r>
              <a:rPr lang="en-US" dirty="0"/>
              <a:t>Certified Admin</a:t>
            </a:r>
          </a:p>
          <a:p>
            <a:r>
              <a:rPr lang="en-US" dirty="0"/>
              <a:t>Certified Service Cloud Consultant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@</a:t>
            </a:r>
            <a:r>
              <a:rPr lang="en-US" dirty="0" err="1" smtClean="0"/>
              <a:t>ImJohnMDaniel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John M. Daniel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338328" y="1114656"/>
            <a:ext cx="5637438" cy="892552"/>
          </a:xfrm>
        </p:spPr>
        <p:txBody>
          <a:bodyPr/>
          <a:lstStyle/>
          <a:p>
            <a:r>
              <a:rPr lang="en-US" b="1" dirty="0" smtClean="0"/>
              <a:t>Product Services Team</a:t>
            </a:r>
          </a:p>
          <a:p>
            <a:r>
              <a:rPr lang="en-US" b="1" dirty="0" err="1" smtClean="0"/>
              <a:t>FinancialForce.com</a:t>
            </a:r>
            <a:endParaRPr lang="en-US" b="1" dirty="0"/>
          </a:p>
        </p:txBody>
      </p:sp>
      <p:pic>
        <p:nvPicPr>
          <p:cNvPr id="3" name="Picture 2" descr="JohnMDaniel-421x47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930" y="834673"/>
            <a:ext cx="4618231" cy="518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88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/>
          <a:p>
            <a:r>
              <a:rPr lang="en-US" dirty="0"/>
              <a:t>Dynamic </a:t>
            </a:r>
            <a:r>
              <a:rPr lang="en-US" dirty="0" err="1" smtClean="0"/>
              <a:t>VisualForce</a:t>
            </a:r>
            <a:r>
              <a:rPr lang="en-US" dirty="0" smtClean="0"/>
              <a:t> Components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/>
          <a:lstStyle/>
          <a:p>
            <a:r>
              <a:rPr lang="en-US" dirty="0" smtClean="0"/>
              <a:t>What are they and how do they work?</a:t>
            </a:r>
            <a:endParaRPr lang="en-US" dirty="0"/>
          </a:p>
        </p:txBody>
      </p:sp>
      <p:sp>
        <p:nvSpPr>
          <p:cNvPr id="4" name="Text Placeholder 16"/>
          <p:cNvSpPr>
            <a:spLocks noGrp="1"/>
          </p:cNvSpPr>
          <p:nvPr>
            <p:ph idx="1"/>
          </p:nvPr>
        </p:nvSpPr>
        <p:spPr>
          <a:xfrm>
            <a:off x="338327" y="1599480"/>
            <a:ext cx="11515535" cy="4175678"/>
          </a:xfrm>
        </p:spPr>
        <p:txBody>
          <a:bodyPr/>
          <a:lstStyle/>
          <a:p>
            <a:r>
              <a:rPr lang="en-US" dirty="0" smtClean="0"/>
              <a:t>The basic pattern emerges as:</a:t>
            </a:r>
          </a:p>
          <a:p>
            <a:pPr algn="ctr">
              <a:buNone/>
            </a:pPr>
            <a:r>
              <a:rPr lang="en-US" sz="2800" b="1" dirty="0" err="1" smtClean="0"/>
              <a:t>Component.</a:t>
            </a:r>
            <a:r>
              <a:rPr lang="en-US" sz="2800" b="1" i="1" dirty="0" err="1" smtClean="0"/>
              <a:t>Component_namespace</a:t>
            </a:r>
            <a:r>
              <a:rPr lang="en-US" sz="2800" b="1" dirty="0" err="1" smtClean="0"/>
              <a:t>.</a:t>
            </a:r>
            <a:r>
              <a:rPr lang="en-US" sz="2800" b="1" i="1" dirty="0" err="1" smtClean="0"/>
              <a:t>Component_name</a:t>
            </a:r>
            <a:endParaRPr lang="en-US" sz="2800" b="1" i="1" dirty="0" smtClean="0"/>
          </a:p>
          <a:p>
            <a:pPr>
              <a:buNone/>
            </a:pPr>
            <a:r>
              <a:rPr lang="en-US" dirty="0" smtClean="0"/>
              <a:t>For the &lt;</a:t>
            </a:r>
            <a:r>
              <a:rPr lang="en-US" dirty="0" err="1"/>
              <a:t>apex:outputText</a:t>
            </a:r>
            <a:r>
              <a:rPr lang="en-US" dirty="0"/>
              <a:t>/&gt; tag </a:t>
            </a:r>
            <a:r>
              <a:rPr lang="en-US" dirty="0" smtClean="0"/>
              <a:t>…</a:t>
            </a:r>
          </a:p>
          <a:p>
            <a:pPr marL="342900" indent="-342900"/>
            <a:r>
              <a:rPr lang="en-US" dirty="0" smtClean="0"/>
              <a:t>Namespace =&gt; “apex”</a:t>
            </a:r>
          </a:p>
          <a:p>
            <a:pPr marL="342900" indent="-342900"/>
            <a:r>
              <a:rPr lang="en-US" dirty="0" smtClean="0"/>
              <a:t>Component Name =&gt; “</a:t>
            </a:r>
            <a:r>
              <a:rPr lang="en-US" dirty="0" err="1" smtClean="0"/>
              <a:t>outputText</a:t>
            </a:r>
            <a:r>
              <a:rPr lang="en-US" dirty="0" smtClean="0"/>
              <a:t>”</a:t>
            </a:r>
          </a:p>
          <a:p>
            <a:pPr>
              <a:buNone/>
            </a:pPr>
            <a:r>
              <a:rPr lang="en-US" dirty="0" smtClean="0"/>
              <a:t>So &lt;</a:t>
            </a:r>
            <a:r>
              <a:rPr lang="en-US" dirty="0" err="1" smtClean="0"/>
              <a:t>apex:outputText</a:t>
            </a:r>
            <a:r>
              <a:rPr lang="en-US" dirty="0" smtClean="0"/>
              <a:t>/&gt; becomes …</a:t>
            </a:r>
            <a:endParaRPr lang="en-US" dirty="0"/>
          </a:p>
          <a:p>
            <a:pPr algn="ctr">
              <a:buNone/>
            </a:pPr>
            <a:r>
              <a:rPr lang="en-US" sz="2800" b="1" dirty="0" err="1" smtClean="0"/>
              <a:t>Component.Apex.OutputText</a:t>
            </a:r>
            <a:endParaRPr lang="en-US" sz="2800" b="1" dirty="0"/>
          </a:p>
          <a:p>
            <a:pPr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4729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/>
          <a:p>
            <a:r>
              <a:rPr lang="en-US" dirty="0"/>
              <a:t>Dynamic </a:t>
            </a:r>
            <a:r>
              <a:rPr lang="en-US" dirty="0" err="1" smtClean="0"/>
              <a:t>VisualForce</a:t>
            </a:r>
            <a:r>
              <a:rPr lang="en-US" dirty="0" smtClean="0"/>
              <a:t> Components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/>
          <a:lstStyle/>
          <a:p>
            <a:r>
              <a:rPr lang="en-US" dirty="0" smtClean="0"/>
              <a:t>What are they and how do they work?</a:t>
            </a:r>
            <a:endParaRPr lang="en-US" dirty="0"/>
          </a:p>
        </p:txBody>
      </p:sp>
      <p:sp>
        <p:nvSpPr>
          <p:cNvPr id="4" name="Text Placeholder 16"/>
          <p:cNvSpPr>
            <a:spLocks noGrp="1"/>
          </p:cNvSpPr>
          <p:nvPr>
            <p:ph idx="1"/>
          </p:nvPr>
        </p:nvSpPr>
        <p:spPr>
          <a:xfrm>
            <a:off x="338327" y="1599480"/>
            <a:ext cx="11515535" cy="4175678"/>
          </a:xfrm>
        </p:spPr>
        <p:txBody>
          <a:bodyPr/>
          <a:lstStyle/>
          <a:p>
            <a:pPr>
              <a:buNone/>
            </a:pPr>
            <a:r>
              <a:rPr lang="en-US" dirty="0" err="1" smtClean="0"/>
              <a:t>VisualForce</a:t>
            </a:r>
            <a:r>
              <a:rPr lang="en-US" dirty="0" smtClean="0"/>
              <a:t> tag attributes are treated as class variables:</a:t>
            </a:r>
          </a:p>
          <a:p>
            <a:pPr lvl="3">
              <a:buNone/>
            </a:pPr>
            <a:r>
              <a:rPr lang="en-US" dirty="0" smtClean="0"/>
              <a:t>&lt;</a:t>
            </a:r>
            <a:r>
              <a:rPr lang="en-US" dirty="0" err="1" smtClean="0"/>
              <a:t>apex:outputText</a:t>
            </a:r>
            <a:r>
              <a:rPr lang="en-US" dirty="0" smtClean="0"/>
              <a:t> </a:t>
            </a:r>
            <a:r>
              <a:rPr lang="en-US" b="1" dirty="0" smtClean="0"/>
              <a:t>value</a:t>
            </a:r>
            <a:r>
              <a:rPr lang="en-US" dirty="0" smtClean="0"/>
              <a:t>=“Hello World” </a:t>
            </a:r>
            <a:r>
              <a:rPr lang="en-US" b="1" dirty="0" err="1" smtClean="0"/>
              <a:t>styleClass</a:t>
            </a:r>
            <a:r>
              <a:rPr lang="en-US" dirty="0" smtClean="0"/>
              <a:t>=“app-style-1” </a:t>
            </a:r>
            <a:r>
              <a:rPr lang="en-US" b="1" dirty="0" smtClean="0"/>
              <a:t>label</a:t>
            </a:r>
            <a:r>
              <a:rPr lang="en-US" dirty="0" smtClean="0"/>
              <a:t>=“Field Output” </a:t>
            </a:r>
            <a:r>
              <a:rPr lang="en-US" b="1" dirty="0" smtClean="0"/>
              <a:t>rendered</a:t>
            </a:r>
            <a:r>
              <a:rPr lang="en-US" dirty="0" smtClean="0"/>
              <a:t>=“true”/&gt;</a:t>
            </a:r>
          </a:p>
          <a:p>
            <a:pPr marL="342900" indent="-342900"/>
            <a:r>
              <a:rPr lang="en-US" dirty="0" smtClean="0"/>
              <a:t>becomes</a:t>
            </a:r>
          </a:p>
          <a:p>
            <a:pPr lvl="3">
              <a:buNone/>
            </a:pPr>
            <a:r>
              <a:rPr lang="en-US" dirty="0" err="1" smtClean="0"/>
              <a:t>Component.apex.outputText</a:t>
            </a:r>
            <a:r>
              <a:rPr lang="en-US" dirty="0" smtClean="0"/>
              <a:t> </a:t>
            </a:r>
            <a:r>
              <a:rPr lang="en-US" dirty="0" err="1" smtClean="0"/>
              <a:t>theOutputText</a:t>
            </a:r>
            <a:r>
              <a:rPr lang="en-US" dirty="0" smtClean="0"/>
              <a:t> = new </a:t>
            </a:r>
            <a:r>
              <a:rPr lang="en-US" dirty="0" err="1" smtClean="0"/>
              <a:t>Component.apex.outputText</a:t>
            </a:r>
            <a:r>
              <a:rPr lang="en-US" dirty="0" smtClean="0"/>
              <a:t>();</a:t>
            </a:r>
          </a:p>
          <a:p>
            <a:pPr lvl="3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theOutputText.</a:t>
            </a:r>
            <a:r>
              <a:rPr lang="en-US" sz="1800" b="1" dirty="0" err="1" smtClean="0"/>
              <a:t>value</a:t>
            </a:r>
            <a:r>
              <a:rPr lang="en-US" dirty="0" smtClean="0"/>
              <a:t> = “Hello World”;</a:t>
            </a:r>
          </a:p>
          <a:p>
            <a:pPr lvl="3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theOutputText.</a:t>
            </a:r>
            <a:r>
              <a:rPr lang="en-US" sz="1800" b="1" dirty="0" err="1" smtClean="0"/>
              <a:t>styleClass</a:t>
            </a:r>
            <a:r>
              <a:rPr lang="en-US" dirty="0" smtClean="0"/>
              <a:t> = “app-style-1”;</a:t>
            </a:r>
          </a:p>
          <a:p>
            <a:pPr lvl="3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theOutputText.</a:t>
            </a:r>
            <a:r>
              <a:rPr lang="en-US" sz="1800" b="1" dirty="0" err="1" smtClean="0"/>
              <a:t>label</a:t>
            </a:r>
            <a:r>
              <a:rPr lang="en-US" dirty="0" smtClean="0"/>
              <a:t> = “Field Output”;</a:t>
            </a:r>
          </a:p>
          <a:p>
            <a:pPr lvl="3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theOutputText.</a:t>
            </a:r>
            <a:r>
              <a:rPr lang="en-US" sz="1800" b="1" dirty="0" err="1" smtClean="0"/>
              <a:t>rendered</a:t>
            </a:r>
            <a:r>
              <a:rPr lang="en-US" dirty="0" smtClean="0"/>
              <a:t> = “true”;</a:t>
            </a:r>
          </a:p>
        </p:txBody>
      </p:sp>
    </p:spTree>
    <p:extLst>
      <p:ext uri="{BB962C8B-B14F-4D97-AF65-F5344CB8AC3E}">
        <p14:creationId xmlns:p14="http://schemas.microsoft.com/office/powerpoint/2010/main" val="20858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/>
          <a:p>
            <a:r>
              <a:rPr lang="en-US" dirty="0"/>
              <a:t>Dynamic </a:t>
            </a:r>
            <a:r>
              <a:rPr lang="en-US" dirty="0" err="1" smtClean="0"/>
              <a:t>VisualForce</a:t>
            </a:r>
            <a:r>
              <a:rPr lang="en-US" dirty="0" smtClean="0"/>
              <a:t> Components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/>
          <a:lstStyle/>
          <a:p>
            <a:r>
              <a:rPr lang="en-US" dirty="0" smtClean="0"/>
              <a:t>What are they and how do they work?</a:t>
            </a:r>
            <a:endParaRPr lang="en-US" dirty="0"/>
          </a:p>
        </p:txBody>
      </p:sp>
      <p:sp>
        <p:nvSpPr>
          <p:cNvPr id="4" name="Text Placeholder 16"/>
          <p:cNvSpPr>
            <a:spLocks noGrp="1"/>
          </p:cNvSpPr>
          <p:nvPr>
            <p:ph idx="1"/>
          </p:nvPr>
        </p:nvSpPr>
        <p:spPr>
          <a:xfrm>
            <a:off x="338327" y="1599480"/>
            <a:ext cx="11515535" cy="4175678"/>
          </a:xfrm>
        </p:spPr>
        <p:txBody>
          <a:bodyPr/>
          <a:lstStyle/>
          <a:p>
            <a:r>
              <a:rPr lang="en-US" dirty="0" err="1" smtClean="0"/>
              <a:t>VisualForce</a:t>
            </a:r>
            <a:r>
              <a:rPr lang="en-US" dirty="0" smtClean="0"/>
              <a:t> tags with </a:t>
            </a:r>
            <a:r>
              <a:rPr lang="en-US" b="1" i="1" dirty="0" smtClean="0"/>
              <a:t>expression statements</a:t>
            </a:r>
            <a:r>
              <a:rPr lang="en-US" dirty="0" smtClean="0"/>
              <a:t> work in a similar manner.</a:t>
            </a:r>
          </a:p>
          <a:p>
            <a:pPr lvl="3">
              <a:buNone/>
            </a:pPr>
            <a:r>
              <a:rPr lang="en-US" dirty="0" smtClean="0"/>
              <a:t>&lt;</a:t>
            </a:r>
            <a:r>
              <a:rPr lang="en-US" dirty="0" err="1" smtClean="0"/>
              <a:t>apex:detail</a:t>
            </a:r>
            <a:r>
              <a:rPr lang="en-US" dirty="0" smtClean="0"/>
              <a:t> subject=“</a:t>
            </a:r>
            <a:r>
              <a:rPr lang="en-US" b="1" i="1" dirty="0" smtClean="0"/>
              <a:t>{! </a:t>
            </a:r>
            <a:r>
              <a:rPr lang="en-US" b="1" i="1" dirty="0" err="1" smtClean="0"/>
              <a:t>Account.ownerId</a:t>
            </a:r>
            <a:r>
              <a:rPr lang="en-US" b="1" i="1" dirty="0" smtClean="0"/>
              <a:t> }</a:t>
            </a:r>
            <a:r>
              <a:rPr lang="en-US" dirty="0" smtClean="0"/>
              <a:t>” </a:t>
            </a:r>
            <a:r>
              <a:rPr lang="en-US" dirty="0" err="1" smtClean="0"/>
              <a:t>relatedList</a:t>
            </a:r>
            <a:r>
              <a:rPr lang="en-US" dirty="0" smtClean="0"/>
              <a:t>=“false” title=“false”/&gt;</a:t>
            </a:r>
          </a:p>
          <a:p>
            <a:pPr>
              <a:buNone/>
            </a:pPr>
            <a:r>
              <a:rPr lang="en-US" dirty="0" smtClean="0"/>
              <a:t>Would become…</a:t>
            </a:r>
          </a:p>
          <a:p>
            <a:pPr lvl="3">
              <a:buNone/>
            </a:pPr>
            <a:r>
              <a:rPr lang="en-US" dirty="0" err="1"/>
              <a:t>Component.Apex.Detail</a:t>
            </a:r>
            <a:r>
              <a:rPr lang="en-US" dirty="0"/>
              <a:t> </a:t>
            </a:r>
            <a:r>
              <a:rPr lang="en-US" dirty="0" err="1" smtClean="0"/>
              <a:t>dynDetail</a:t>
            </a:r>
            <a:r>
              <a:rPr lang="en-US" dirty="0" smtClean="0"/>
              <a:t> </a:t>
            </a:r>
            <a:r>
              <a:rPr lang="en-US" dirty="0"/>
              <a:t>= new </a:t>
            </a:r>
            <a:r>
              <a:rPr lang="en-US" dirty="0" err="1"/>
              <a:t>Component.Apex.Detail</a:t>
            </a:r>
            <a:r>
              <a:rPr lang="en-US" dirty="0"/>
              <a:t>()</a:t>
            </a:r>
            <a:r>
              <a:rPr lang="en-US" dirty="0" smtClean="0"/>
              <a:t>;</a:t>
            </a:r>
            <a:endParaRPr lang="en-US" dirty="0"/>
          </a:p>
          <a:p>
            <a:pPr lvl="3">
              <a:buNone/>
            </a:pPr>
            <a:r>
              <a:rPr lang="en-US" dirty="0" err="1" smtClean="0"/>
              <a:t>dynDetail.relatedList</a:t>
            </a:r>
            <a:r>
              <a:rPr lang="en-US" dirty="0" smtClean="0"/>
              <a:t> = false;</a:t>
            </a:r>
          </a:p>
          <a:p>
            <a:pPr lvl="3">
              <a:buNone/>
            </a:pPr>
            <a:r>
              <a:rPr lang="en-US" dirty="0" err="1" smtClean="0"/>
              <a:t>dynDetail.title</a:t>
            </a:r>
            <a:r>
              <a:rPr lang="en-US" dirty="0" smtClean="0"/>
              <a:t> = false;</a:t>
            </a:r>
          </a:p>
          <a:p>
            <a:pPr lvl="3">
              <a:buNone/>
            </a:pPr>
            <a:r>
              <a:rPr lang="en-US" dirty="0" err="1" smtClean="0"/>
              <a:t>detail</a:t>
            </a:r>
            <a:r>
              <a:rPr lang="en-US" sz="1800" b="1" dirty="0" err="1" smtClean="0"/>
              <a:t>.expressions</a:t>
            </a:r>
            <a:r>
              <a:rPr lang="en-US" dirty="0" err="1" smtClean="0"/>
              <a:t>.subject</a:t>
            </a:r>
            <a:r>
              <a:rPr lang="en-US" dirty="0" smtClean="0"/>
              <a:t> </a:t>
            </a:r>
            <a:r>
              <a:rPr lang="en-US" dirty="0"/>
              <a:t>= '{!</a:t>
            </a:r>
            <a:r>
              <a:rPr lang="en-US" dirty="0" err="1"/>
              <a:t>Account.ownerId</a:t>
            </a:r>
            <a:r>
              <a:rPr lang="en-US" dirty="0" smtClean="0"/>
              <a:t>}’;</a:t>
            </a:r>
            <a:endParaRPr lang="en-US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98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/>
          <a:p>
            <a:r>
              <a:rPr lang="en-US" dirty="0"/>
              <a:t>Dynamic </a:t>
            </a:r>
            <a:r>
              <a:rPr lang="en-US" dirty="0" err="1" smtClean="0"/>
              <a:t>VisualForce</a:t>
            </a:r>
            <a:r>
              <a:rPr lang="en-US" dirty="0" smtClean="0"/>
              <a:t> Components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/>
          <a:lstStyle/>
          <a:p>
            <a:r>
              <a:rPr lang="en-US" dirty="0" smtClean="0"/>
              <a:t>What are they and how do they work?</a:t>
            </a:r>
            <a:endParaRPr lang="en-US" dirty="0"/>
          </a:p>
        </p:txBody>
      </p:sp>
      <p:sp>
        <p:nvSpPr>
          <p:cNvPr id="4" name="Text Placeholder 16"/>
          <p:cNvSpPr>
            <a:spLocks noGrp="1"/>
          </p:cNvSpPr>
          <p:nvPr>
            <p:ph idx="1"/>
          </p:nvPr>
        </p:nvSpPr>
        <p:spPr>
          <a:xfrm>
            <a:off x="338328" y="1599480"/>
            <a:ext cx="5712510" cy="4175678"/>
          </a:xfrm>
        </p:spPr>
        <p:txBody>
          <a:bodyPr/>
          <a:lstStyle/>
          <a:p>
            <a:pPr>
              <a:buNone/>
            </a:pPr>
            <a:r>
              <a:rPr lang="en-US" dirty="0" err="1" smtClean="0"/>
              <a:t>VisualForce</a:t>
            </a:r>
            <a:r>
              <a:rPr lang="en-US" dirty="0" smtClean="0"/>
              <a:t> pages are a series of tags nested one in the other.</a:t>
            </a:r>
          </a:p>
          <a:p>
            <a:pPr lvl="3">
              <a:buNone/>
            </a:pPr>
            <a:r>
              <a:rPr lang="en-US" dirty="0" smtClean="0"/>
              <a:t>&lt;</a:t>
            </a:r>
            <a:r>
              <a:rPr lang="en-US" dirty="0" err="1" smtClean="0"/>
              <a:t>apex:form</a:t>
            </a:r>
            <a:r>
              <a:rPr lang="en-US" dirty="0" smtClean="0"/>
              <a:t>&gt;</a:t>
            </a:r>
          </a:p>
          <a:p>
            <a:pPr lvl="3">
              <a:buNone/>
            </a:pPr>
            <a:r>
              <a:rPr lang="en-US" dirty="0" smtClean="0"/>
              <a:t>    </a:t>
            </a:r>
          </a:p>
          <a:p>
            <a:pPr lvl="3">
              <a:buNone/>
            </a:pPr>
            <a:r>
              <a:rPr lang="en-US" dirty="0" smtClean="0"/>
              <a:t>	</a:t>
            </a:r>
          </a:p>
          <a:p>
            <a:pPr lvl="3">
              <a:buNone/>
            </a:pPr>
            <a:r>
              <a:rPr lang="en-US" dirty="0" smtClean="0"/>
              <a:t>	</a:t>
            </a:r>
          </a:p>
          <a:p>
            <a:pPr lvl="3">
              <a:buNone/>
            </a:pPr>
            <a:r>
              <a:rPr lang="en-US" dirty="0" smtClean="0"/>
              <a:t> </a:t>
            </a:r>
          </a:p>
          <a:p>
            <a:pPr lvl="3">
              <a:buNone/>
            </a:pPr>
            <a:r>
              <a:rPr lang="en-US" dirty="0"/>
              <a:t>		</a:t>
            </a:r>
            <a:endParaRPr lang="en-US" dirty="0" smtClean="0"/>
          </a:p>
          <a:p>
            <a:pPr lvl="3">
              <a:buNone/>
            </a:pPr>
            <a:r>
              <a:rPr lang="en-US" dirty="0" smtClean="0"/>
              <a:t>&lt;/</a:t>
            </a:r>
            <a:r>
              <a:rPr lang="en-US" dirty="0" err="1" smtClean="0"/>
              <a:t>apex:form</a:t>
            </a:r>
            <a:r>
              <a:rPr lang="en-US" dirty="0" smtClean="0"/>
              <a:t>&gt;</a:t>
            </a:r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5" name="Text Placeholder 16"/>
          <p:cNvSpPr txBox="1">
            <a:spLocks/>
          </p:cNvSpPr>
          <p:nvPr/>
        </p:nvSpPr>
        <p:spPr>
          <a:xfrm>
            <a:off x="6180506" y="1590003"/>
            <a:ext cx="5712510" cy="4175678"/>
          </a:xfrm>
          <a:prstGeom prst="rect">
            <a:avLst/>
          </a:prstGeom>
        </p:spPr>
        <p:txBody>
          <a:bodyPr vert="horz" lIns="9144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​"/>
              <a:defRPr lang="en-US" sz="2000" kern="1200" spc="0" baseline="0" dirty="0" smtClean="0">
                <a:solidFill>
                  <a:srgbClr val="7C868D"/>
                </a:solidFill>
                <a:latin typeface="Salesforce Sans"/>
                <a:ea typeface="+mn-ea"/>
                <a:cs typeface="+mn-cs"/>
              </a:defRPr>
            </a:lvl1pPr>
            <a:lvl2pPr marL="231775" indent="-2317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lang="en-US" sz="1800" kern="1200" spc="0" baseline="0" dirty="0" smtClean="0">
                <a:solidFill>
                  <a:srgbClr val="7C868D"/>
                </a:solidFill>
                <a:latin typeface="Salesforce Sans"/>
                <a:ea typeface="+mn-ea"/>
                <a:cs typeface="+mn-cs"/>
              </a:defRPr>
            </a:lvl2pPr>
            <a:lvl3pPr marL="52070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lang="en-US" sz="1600" kern="1200" spc="0" baseline="0" dirty="0" smtClean="0">
                <a:solidFill>
                  <a:srgbClr val="7C868D"/>
                </a:solidFill>
                <a:latin typeface="Salesforce Sans"/>
                <a:ea typeface="+mn-ea"/>
                <a:cs typeface="+mn-cs"/>
              </a:defRPr>
            </a:lvl3pPr>
            <a:lvl4pPr marL="520700" indent="-15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​"/>
              <a:defRPr lang="en-US" sz="1600" kern="1200" spc="0" baseline="0" dirty="0" smtClean="0">
                <a:solidFill>
                  <a:srgbClr val="0079A8"/>
                </a:solidFill>
                <a:latin typeface="Salesforce Sans"/>
                <a:ea typeface="+mn-ea"/>
                <a:cs typeface="+mn-cs"/>
              </a:defRPr>
            </a:lvl4pPr>
            <a:lvl5pPr marL="520700" indent="-1714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​"/>
              <a:defRPr lang="en-US" sz="1000" kern="1200" spc="0" baseline="0" dirty="0">
                <a:solidFill>
                  <a:srgbClr val="7C868D"/>
                </a:solidFill>
                <a:latin typeface="Salesforce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9638" indent="-909638">
              <a:buNone/>
            </a:pPr>
            <a:r>
              <a:rPr lang="en-US" dirty="0" smtClean="0"/>
              <a:t>                Apex code equivalent using              Dynamic </a:t>
            </a:r>
            <a:r>
              <a:rPr lang="en-US" dirty="0" err="1" smtClean="0"/>
              <a:t>VisualForce</a:t>
            </a:r>
            <a:r>
              <a:rPr lang="en-US" dirty="0" smtClean="0"/>
              <a:t> Components.</a:t>
            </a:r>
            <a:endParaRPr lang="en-US" sz="1600" dirty="0"/>
          </a:p>
          <a:p>
            <a:pPr>
              <a:buNone/>
            </a:pPr>
            <a:r>
              <a:rPr lang="en-US" sz="1200" dirty="0" err="1" smtClean="0"/>
              <a:t>Component.Apex.Form</a:t>
            </a:r>
            <a:r>
              <a:rPr lang="en-US" sz="1200" dirty="0" smtClean="0"/>
              <a:t> </a:t>
            </a:r>
            <a:r>
              <a:rPr lang="en-US" sz="1200" dirty="0" err="1" smtClean="0"/>
              <a:t>dynForm</a:t>
            </a:r>
            <a:r>
              <a:rPr lang="en-US" sz="1200" dirty="0" smtClean="0"/>
              <a:t> </a:t>
            </a:r>
            <a:r>
              <a:rPr lang="en-US" sz="1200" dirty="0"/>
              <a:t>= </a:t>
            </a:r>
            <a:r>
              <a:rPr lang="en-US" sz="1200" dirty="0" smtClean="0"/>
              <a:t>new </a:t>
            </a:r>
            <a:r>
              <a:rPr lang="en-US" sz="1200" dirty="0" err="1" smtClean="0"/>
              <a:t>Component.Apex.Form</a:t>
            </a:r>
            <a:r>
              <a:rPr lang="en-US" sz="1200" dirty="0" smtClean="0"/>
              <a:t>();</a:t>
            </a:r>
          </a:p>
          <a:p>
            <a:pPr>
              <a:buNone/>
            </a:pPr>
            <a:r>
              <a:rPr lang="en-US" sz="1200" dirty="0" err="1" smtClean="0"/>
              <a:t>Component.Apex.PageBlock</a:t>
            </a:r>
            <a:r>
              <a:rPr lang="en-US" sz="1200" dirty="0" smtClean="0"/>
              <a:t> </a:t>
            </a:r>
            <a:r>
              <a:rPr lang="en-US" sz="1200" dirty="0" err="1"/>
              <a:t>dynPageBlock</a:t>
            </a:r>
            <a:r>
              <a:rPr lang="en-US" sz="1200" dirty="0"/>
              <a:t> = </a:t>
            </a:r>
            <a:r>
              <a:rPr lang="en-US" sz="1200" dirty="0" smtClean="0"/>
              <a:t>new </a:t>
            </a:r>
            <a:r>
              <a:rPr lang="en-US" sz="1200" dirty="0" err="1"/>
              <a:t>Component.Apex.PageBlock</a:t>
            </a:r>
            <a:r>
              <a:rPr lang="en-US" sz="1200" dirty="0"/>
              <a:t>()</a:t>
            </a:r>
            <a:r>
              <a:rPr lang="en-US" sz="1200" dirty="0" smtClean="0"/>
              <a:t>;</a:t>
            </a:r>
          </a:p>
          <a:p>
            <a:pPr marL="909638" indent="-909638">
              <a:spcAft>
                <a:spcPts val="0"/>
              </a:spcAft>
              <a:buNone/>
            </a:pPr>
            <a:r>
              <a:rPr lang="en-US" sz="1200" b="1" dirty="0" smtClean="0"/>
              <a:t>// Create a Label for the input field</a:t>
            </a:r>
          </a:p>
          <a:p>
            <a:pPr marL="909638" indent="-909638">
              <a:spcBef>
                <a:spcPts val="0"/>
              </a:spcBef>
              <a:buNone/>
            </a:pPr>
            <a:r>
              <a:rPr lang="en-US" sz="1200" dirty="0" err="1" smtClean="0"/>
              <a:t>Component.Apex.OutputLabel</a:t>
            </a:r>
            <a:r>
              <a:rPr lang="en-US" sz="1200" dirty="0" smtClean="0"/>
              <a:t> </a:t>
            </a:r>
            <a:r>
              <a:rPr lang="en-US" sz="1200" dirty="0" err="1" smtClean="0"/>
              <a:t>theLabel</a:t>
            </a:r>
            <a:r>
              <a:rPr lang="en-US" sz="1200" dirty="0" smtClean="0"/>
              <a:t> </a:t>
            </a:r>
            <a:r>
              <a:rPr lang="en-US" sz="1200" dirty="0"/>
              <a:t>= </a:t>
            </a:r>
            <a:r>
              <a:rPr lang="en-US" sz="1200" dirty="0" smtClean="0"/>
              <a:t>new </a:t>
            </a:r>
            <a:r>
              <a:rPr lang="en-US" sz="1200" dirty="0" err="1" smtClean="0"/>
              <a:t>Component.Apex.OutputLabel</a:t>
            </a:r>
            <a:r>
              <a:rPr lang="en-US" sz="1200" dirty="0"/>
              <a:t>()</a:t>
            </a:r>
            <a:r>
              <a:rPr lang="en-US" sz="1200" dirty="0" smtClean="0"/>
              <a:t>;</a:t>
            </a:r>
          </a:p>
          <a:p>
            <a:pPr marL="909638" indent="-909638">
              <a:spcBef>
                <a:spcPts val="0"/>
              </a:spcBef>
              <a:buNone/>
            </a:pPr>
            <a:r>
              <a:rPr lang="en-US" sz="1200" dirty="0" smtClean="0"/>
              <a:t>           </a:t>
            </a:r>
            <a:r>
              <a:rPr lang="en-US" sz="1200" dirty="0" err="1" smtClean="0"/>
              <a:t>theLabel.value</a:t>
            </a:r>
            <a:r>
              <a:rPr lang="en-US" sz="1200" dirty="0" smtClean="0"/>
              <a:t> </a:t>
            </a:r>
            <a:r>
              <a:rPr lang="en-US" sz="1200" dirty="0"/>
              <a:t>= </a:t>
            </a:r>
            <a:r>
              <a:rPr lang="en-US" sz="1200" dirty="0" smtClean="0"/>
              <a:t>’Name'</a:t>
            </a:r>
            <a:r>
              <a:rPr lang="en-US" sz="1200" dirty="0"/>
              <a:t>;</a:t>
            </a:r>
          </a:p>
          <a:p>
            <a:pPr marL="909638" indent="-909638">
              <a:spcBef>
                <a:spcPts val="0"/>
              </a:spcBef>
              <a:buNone/>
            </a:pPr>
            <a:r>
              <a:rPr lang="en-US" sz="1200" dirty="0" smtClean="0"/>
              <a:t>           </a:t>
            </a:r>
            <a:r>
              <a:rPr lang="en-US" sz="1200" dirty="0" err="1" smtClean="0"/>
              <a:t>theLabel.for</a:t>
            </a:r>
            <a:r>
              <a:rPr lang="en-US" sz="1200" dirty="0" smtClean="0"/>
              <a:t> </a:t>
            </a:r>
            <a:r>
              <a:rPr lang="en-US" sz="1200" dirty="0"/>
              <a:t>= '</a:t>
            </a:r>
            <a:r>
              <a:rPr lang="en-US" sz="1200" dirty="0" err="1"/>
              <a:t>theName</a:t>
            </a:r>
            <a:r>
              <a:rPr lang="en-US" sz="1200" dirty="0"/>
              <a:t>';</a:t>
            </a:r>
          </a:p>
          <a:p>
            <a:pPr marL="909638" indent="-909638">
              <a:spcAft>
                <a:spcPts val="0"/>
              </a:spcAft>
              <a:buNone/>
            </a:pPr>
            <a:r>
              <a:rPr lang="en-US" sz="1200" b="1" dirty="0"/>
              <a:t>// Create an input field for Account Name</a:t>
            </a:r>
          </a:p>
          <a:p>
            <a:pPr marL="909638" indent="-909638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/>
              <a:t>Component.Apex.InputField</a:t>
            </a:r>
            <a:r>
              <a:rPr lang="en-US" sz="1200" dirty="0"/>
              <a:t> </a:t>
            </a:r>
            <a:r>
              <a:rPr lang="en-US" sz="1200" dirty="0" err="1"/>
              <a:t>theNameField</a:t>
            </a:r>
            <a:r>
              <a:rPr lang="en-US" sz="1200" dirty="0"/>
              <a:t> = new </a:t>
            </a:r>
            <a:r>
              <a:rPr lang="en-US" sz="1200" dirty="0" err="1"/>
              <a:t>Component.Apex.InputField</a:t>
            </a:r>
            <a:r>
              <a:rPr lang="en-US" sz="1200" dirty="0"/>
              <a:t>();</a:t>
            </a:r>
          </a:p>
          <a:p>
            <a:pPr marL="909638" indent="-909638">
              <a:buNone/>
            </a:pPr>
            <a:r>
              <a:rPr lang="en-US" sz="1200" dirty="0"/>
              <a:t>           </a:t>
            </a:r>
            <a:r>
              <a:rPr lang="en-US" sz="1200" dirty="0" err="1"/>
              <a:t>theNameField.expressions.value</a:t>
            </a:r>
            <a:r>
              <a:rPr lang="en-US" sz="1200" dirty="0"/>
              <a:t> = '{!</a:t>
            </a:r>
            <a:r>
              <a:rPr lang="en-US" sz="1200" dirty="0" err="1"/>
              <a:t>Account.Name</a:t>
            </a:r>
            <a:r>
              <a:rPr lang="en-US" sz="1200" dirty="0"/>
              <a:t>}';</a:t>
            </a:r>
          </a:p>
          <a:p>
            <a:pPr marL="909638" indent="-909638">
              <a:spcBef>
                <a:spcPts val="0"/>
              </a:spcBef>
              <a:buNone/>
            </a:pPr>
            <a:r>
              <a:rPr lang="en-US" sz="1200" dirty="0"/>
              <a:t>           </a:t>
            </a:r>
            <a:r>
              <a:rPr lang="en-US" sz="1200" dirty="0" err="1"/>
              <a:t>theNameField.id</a:t>
            </a:r>
            <a:r>
              <a:rPr lang="en-US" sz="1200" dirty="0"/>
              <a:t> = '</a:t>
            </a:r>
            <a:r>
              <a:rPr lang="en-US" sz="1200" dirty="0" err="1"/>
              <a:t>theName</a:t>
            </a:r>
            <a:r>
              <a:rPr lang="en-US" sz="1200" dirty="0"/>
              <a:t>';</a:t>
            </a:r>
          </a:p>
          <a:p>
            <a:pPr marL="909638" indent="-909638">
              <a:spcAft>
                <a:spcPts val="0"/>
              </a:spcAft>
              <a:buNone/>
            </a:pPr>
            <a:r>
              <a:rPr lang="en-US" sz="1200" b="1" dirty="0" smtClean="0"/>
              <a:t>// Add input field and label to page block</a:t>
            </a:r>
          </a:p>
          <a:p>
            <a:pPr marL="909638" indent="-909638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/>
              <a:t>dynPageBlock.</a:t>
            </a:r>
            <a:r>
              <a:rPr lang="en-US" sz="1400" b="1" dirty="0" err="1" smtClean="0"/>
              <a:t>childComponents</a:t>
            </a:r>
            <a:r>
              <a:rPr lang="en-US" sz="1200" dirty="0" err="1" smtClean="0"/>
              <a:t>.add</a:t>
            </a:r>
            <a:r>
              <a:rPr lang="en-US" sz="1200" dirty="0" smtClean="0"/>
              <a:t>( </a:t>
            </a:r>
            <a:r>
              <a:rPr lang="en-US" sz="1200" dirty="0" err="1" smtClean="0"/>
              <a:t>theLabel</a:t>
            </a:r>
            <a:r>
              <a:rPr lang="en-US" sz="1200" dirty="0" smtClean="0"/>
              <a:t> );</a:t>
            </a:r>
          </a:p>
          <a:p>
            <a:pPr marL="909638" indent="-909638">
              <a:spcBef>
                <a:spcPts val="0"/>
              </a:spcBef>
              <a:buNone/>
            </a:pPr>
            <a:r>
              <a:rPr lang="en-US" sz="1200" dirty="0" err="1"/>
              <a:t>dynPageBlock.</a:t>
            </a:r>
            <a:r>
              <a:rPr lang="en-US" sz="1400" b="1" dirty="0" err="1"/>
              <a:t>childComponents</a:t>
            </a:r>
            <a:r>
              <a:rPr lang="en-US" sz="1200" dirty="0" err="1"/>
              <a:t>.add</a:t>
            </a:r>
            <a:r>
              <a:rPr lang="en-US" sz="1200" dirty="0"/>
              <a:t>( </a:t>
            </a:r>
            <a:r>
              <a:rPr lang="en-US" sz="1200" dirty="0" err="1" smtClean="0"/>
              <a:t>theNameField</a:t>
            </a:r>
            <a:r>
              <a:rPr lang="en-US" sz="1200" dirty="0" smtClean="0"/>
              <a:t> )</a:t>
            </a:r>
            <a:r>
              <a:rPr lang="en-US" sz="1200" dirty="0"/>
              <a:t>;</a:t>
            </a:r>
          </a:p>
          <a:p>
            <a:pPr marL="909638" indent="-909638">
              <a:spcAft>
                <a:spcPts val="0"/>
              </a:spcAft>
              <a:buNone/>
            </a:pPr>
            <a:r>
              <a:rPr lang="en-US" sz="1200" b="1" dirty="0"/>
              <a:t>// Add </a:t>
            </a:r>
            <a:r>
              <a:rPr lang="en-US" sz="1200" b="1" dirty="0" smtClean="0"/>
              <a:t>the page block to the form</a:t>
            </a:r>
            <a:endParaRPr lang="en-US" sz="1200" b="1" dirty="0"/>
          </a:p>
          <a:p>
            <a:pPr marL="909638" indent="-909638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/>
              <a:t>dynForm.</a:t>
            </a:r>
            <a:r>
              <a:rPr lang="en-US" sz="1400" b="1" dirty="0" err="1" smtClean="0"/>
              <a:t>childComponents</a:t>
            </a:r>
            <a:r>
              <a:rPr lang="en-US" sz="1200" dirty="0" err="1" smtClean="0"/>
              <a:t>.add</a:t>
            </a:r>
            <a:r>
              <a:rPr lang="en-US" sz="1200" dirty="0"/>
              <a:t>( </a:t>
            </a:r>
            <a:r>
              <a:rPr lang="en-US" sz="1200" dirty="0" err="1" smtClean="0"/>
              <a:t>dynPageBlock</a:t>
            </a:r>
            <a:r>
              <a:rPr lang="en-US" sz="1200" dirty="0" smtClean="0"/>
              <a:t> </a:t>
            </a:r>
            <a:r>
              <a:rPr lang="en-US" sz="1200" dirty="0"/>
              <a:t>)</a:t>
            </a:r>
            <a:r>
              <a:rPr lang="en-US" sz="1200" dirty="0" smtClean="0"/>
              <a:t>;</a:t>
            </a:r>
            <a:endParaRPr lang="en-US" sz="1200" dirty="0"/>
          </a:p>
        </p:txBody>
      </p:sp>
      <p:sp>
        <p:nvSpPr>
          <p:cNvPr id="8" name="Text Placeholder 16"/>
          <p:cNvSpPr txBox="1">
            <a:spLocks/>
          </p:cNvSpPr>
          <p:nvPr/>
        </p:nvSpPr>
        <p:spPr>
          <a:xfrm>
            <a:off x="336126" y="1597278"/>
            <a:ext cx="5712510" cy="4175678"/>
          </a:xfrm>
          <a:prstGeom prst="rect">
            <a:avLst/>
          </a:prstGeom>
        </p:spPr>
        <p:txBody>
          <a:bodyPr vert="horz" lIns="9144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​"/>
              <a:defRPr lang="en-US" sz="2000" kern="1200" spc="0" baseline="0" dirty="0" smtClean="0">
                <a:solidFill>
                  <a:srgbClr val="7C868D"/>
                </a:solidFill>
                <a:latin typeface="Salesforce Sans"/>
                <a:ea typeface="+mn-ea"/>
                <a:cs typeface="+mn-cs"/>
              </a:defRPr>
            </a:lvl1pPr>
            <a:lvl2pPr marL="231775" indent="-2317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lang="en-US" sz="1800" kern="1200" spc="0" baseline="0" dirty="0" smtClean="0">
                <a:solidFill>
                  <a:srgbClr val="7C868D"/>
                </a:solidFill>
                <a:latin typeface="Salesforce Sans"/>
                <a:ea typeface="+mn-ea"/>
                <a:cs typeface="+mn-cs"/>
              </a:defRPr>
            </a:lvl2pPr>
            <a:lvl3pPr marL="52070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lang="en-US" sz="1600" kern="1200" spc="0" baseline="0" dirty="0" smtClean="0">
                <a:solidFill>
                  <a:srgbClr val="7C868D"/>
                </a:solidFill>
                <a:latin typeface="Salesforce Sans"/>
                <a:ea typeface="+mn-ea"/>
                <a:cs typeface="+mn-cs"/>
              </a:defRPr>
            </a:lvl3pPr>
            <a:lvl4pPr marL="520700" indent="-15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​"/>
              <a:defRPr lang="en-US" sz="1600" kern="1200" spc="0" baseline="0" dirty="0" smtClean="0">
                <a:solidFill>
                  <a:srgbClr val="0079A8"/>
                </a:solidFill>
                <a:latin typeface="Salesforce Sans"/>
                <a:ea typeface="+mn-ea"/>
                <a:cs typeface="+mn-cs"/>
              </a:defRPr>
            </a:lvl4pPr>
            <a:lvl5pPr marL="520700" indent="-1714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​"/>
              <a:defRPr lang="en-US" sz="1000" kern="1200" spc="0" baseline="0" dirty="0">
                <a:solidFill>
                  <a:srgbClr val="7C868D"/>
                </a:solidFill>
                <a:latin typeface="Salesforce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dirty="0" err="1" smtClean="0"/>
              <a:t>VisualForce</a:t>
            </a:r>
            <a:r>
              <a:rPr lang="en-US" dirty="0" smtClean="0"/>
              <a:t> pages are a series of tags nested one in the other.</a:t>
            </a:r>
          </a:p>
          <a:p>
            <a:pPr lvl="3">
              <a:buFont typeface="Arial" panose="020B0604020202020204" pitchFamily="34" charset="0"/>
              <a:buNone/>
            </a:pPr>
            <a:r>
              <a:rPr lang="en-US" dirty="0" smtClean="0"/>
              <a:t>&lt;</a:t>
            </a:r>
            <a:r>
              <a:rPr lang="en-US" dirty="0" err="1" smtClean="0"/>
              <a:t>apex:form</a:t>
            </a:r>
            <a:r>
              <a:rPr lang="en-US" dirty="0" smtClean="0"/>
              <a:t>&gt;</a:t>
            </a:r>
          </a:p>
          <a:p>
            <a:pPr lvl="3">
              <a:buFont typeface="Arial" panose="020B0604020202020204" pitchFamily="34" charset="0"/>
              <a:buNone/>
            </a:pPr>
            <a:r>
              <a:rPr lang="en-US" dirty="0" smtClean="0"/>
              <a:t>    &lt;</a:t>
            </a:r>
            <a:r>
              <a:rPr lang="en-US" dirty="0" err="1" smtClean="0"/>
              <a:t>apex:pageBlock</a:t>
            </a:r>
            <a:r>
              <a:rPr lang="en-US" dirty="0" smtClean="0"/>
              <a:t>&gt;</a:t>
            </a:r>
          </a:p>
          <a:p>
            <a:pPr lvl="3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</a:p>
          <a:p>
            <a:pPr lvl="3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</a:p>
          <a:p>
            <a:pPr lvl="3">
              <a:buFont typeface="Arial" panose="020B0604020202020204" pitchFamily="34" charset="0"/>
              <a:buNone/>
            </a:pPr>
            <a:r>
              <a:rPr lang="en-US" dirty="0" smtClean="0"/>
              <a:t>                         </a:t>
            </a:r>
          </a:p>
          <a:p>
            <a:pPr lvl="3">
              <a:buFont typeface="Arial" panose="020B0604020202020204" pitchFamily="34" charset="0"/>
              <a:buNone/>
            </a:pPr>
            <a:r>
              <a:rPr lang="en-US" dirty="0" smtClean="0"/>
              <a:t>	    &lt;/</a:t>
            </a:r>
            <a:r>
              <a:rPr lang="en-US" dirty="0" err="1" smtClean="0"/>
              <a:t>apex:pageBlock</a:t>
            </a:r>
            <a:r>
              <a:rPr lang="en-US" dirty="0" smtClean="0"/>
              <a:t>&gt;</a:t>
            </a:r>
          </a:p>
          <a:p>
            <a:pPr lvl="3">
              <a:buFont typeface="Arial" panose="020B0604020202020204" pitchFamily="34" charset="0"/>
              <a:buNone/>
            </a:pPr>
            <a:r>
              <a:rPr lang="en-US" dirty="0" smtClean="0"/>
              <a:t>&lt;/</a:t>
            </a:r>
            <a:r>
              <a:rPr lang="en-US" dirty="0" err="1" smtClean="0"/>
              <a:t>apex:form</a:t>
            </a:r>
            <a:r>
              <a:rPr lang="en-US" dirty="0" smtClean="0"/>
              <a:t>&gt;</a:t>
            </a:r>
          </a:p>
          <a:p>
            <a:pPr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9" name="Text Placeholder 16"/>
          <p:cNvSpPr txBox="1">
            <a:spLocks/>
          </p:cNvSpPr>
          <p:nvPr/>
        </p:nvSpPr>
        <p:spPr>
          <a:xfrm>
            <a:off x="333924" y="1595076"/>
            <a:ext cx="5712510" cy="4175678"/>
          </a:xfrm>
          <a:prstGeom prst="rect">
            <a:avLst/>
          </a:prstGeom>
        </p:spPr>
        <p:txBody>
          <a:bodyPr vert="horz" lIns="9144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​"/>
              <a:defRPr lang="en-US" sz="2000" kern="1200" spc="0" baseline="0" dirty="0" smtClean="0">
                <a:solidFill>
                  <a:srgbClr val="7C868D"/>
                </a:solidFill>
                <a:latin typeface="Salesforce Sans"/>
                <a:ea typeface="+mn-ea"/>
                <a:cs typeface="+mn-cs"/>
              </a:defRPr>
            </a:lvl1pPr>
            <a:lvl2pPr marL="231775" indent="-2317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lang="en-US" sz="1800" kern="1200" spc="0" baseline="0" dirty="0" smtClean="0">
                <a:solidFill>
                  <a:srgbClr val="7C868D"/>
                </a:solidFill>
                <a:latin typeface="Salesforce Sans"/>
                <a:ea typeface="+mn-ea"/>
                <a:cs typeface="+mn-cs"/>
              </a:defRPr>
            </a:lvl2pPr>
            <a:lvl3pPr marL="52070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lang="en-US" sz="1600" kern="1200" spc="0" baseline="0" dirty="0" smtClean="0">
                <a:solidFill>
                  <a:srgbClr val="7C868D"/>
                </a:solidFill>
                <a:latin typeface="Salesforce Sans"/>
                <a:ea typeface="+mn-ea"/>
                <a:cs typeface="+mn-cs"/>
              </a:defRPr>
            </a:lvl3pPr>
            <a:lvl4pPr marL="520700" indent="-15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​"/>
              <a:defRPr lang="en-US" sz="1600" kern="1200" spc="0" baseline="0" dirty="0" smtClean="0">
                <a:solidFill>
                  <a:srgbClr val="0079A8"/>
                </a:solidFill>
                <a:latin typeface="Salesforce Sans"/>
                <a:ea typeface="+mn-ea"/>
                <a:cs typeface="+mn-cs"/>
              </a:defRPr>
            </a:lvl4pPr>
            <a:lvl5pPr marL="520700" indent="-1714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​"/>
              <a:defRPr lang="en-US" sz="1000" kern="1200" spc="0" baseline="0" dirty="0">
                <a:solidFill>
                  <a:srgbClr val="7C868D"/>
                </a:solidFill>
                <a:latin typeface="Salesforce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>
              <a:buFont typeface="Arial" panose="020B0604020202020204" pitchFamily="34" charset="0"/>
              <a:buNone/>
            </a:pPr>
            <a:endParaRPr lang="en-US" dirty="0" smtClean="0"/>
          </a:p>
          <a:p>
            <a:pPr lvl="3">
              <a:buFont typeface="Arial" panose="020B0604020202020204" pitchFamily="34" charset="0"/>
              <a:buNone/>
            </a:pPr>
            <a:endParaRPr lang="en-US" dirty="0"/>
          </a:p>
          <a:p>
            <a:pPr lvl="3">
              <a:buFont typeface="Arial" panose="020B0604020202020204" pitchFamily="34" charset="0"/>
              <a:buNone/>
            </a:pPr>
            <a:r>
              <a:rPr lang="en-US" dirty="0" smtClean="0"/>
              <a:t> </a:t>
            </a:r>
          </a:p>
          <a:p>
            <a:pPr lvl="3">
              <a:buFont typeface="Arial" panose="020B0604020202020204" pitchFamily="34" charset="0"/>
              <a:buNone/>
            </a:pPr>
            <a:r>
              <a:rPr lang="en-US" dirty="0" smtClean="0"/>
              <a:t>     </a:t>
            </a:r>
          </a:p>
          <a:p>
            <a:pPr lvl="3">
              <a:buFont typeface="Arial" panose="020B0604020202020204" pitchFamily="34" charset="0"/>
              <a:buNone/>
            </a:pPr>
            <a:r>
              <a:rPr lang="en-US" dirty="0" smtClean="0"/>
              <a:t>	        &lt;</a:t>
            </a:r>
            <a:r>
              <a:rPr lang="en-US" dirty="0" err="1" smtClean="0"/>
              <a:t>apex:outputLabel</a:t>
            </a:r>
            <a:r>
              <a:rPr lang="en-US" dirty="0" smtClean="0"/>
              <a:t> for=“</a:t>
            </a:r>
            <a:r>
              <a:rPr lang="en-US" dirty="0" err="1" smtClean="0"/>
              <a:t>theName</a:t>
            </a:r>
            <a:r>
              <a:rPr lang="en-US" dirty="0" smtClean="0"/>
              <a:t>” value=“Name” /&gt;</a:t>
            </a:r>
          </a:p>
          <a:p>
            <a:pPr lvl="3">
              <a:buFont typeface="Arial" panose="020B0604020202020204" pitchFamily="34" charset="0"/>
              <a:buNone/>
            </a:pPr>
            <a:r>
              <a:rPr lang="en-US" dirty="0" smtClean="0"/>
              <a:t>	        &lt;</a:t>
            </a:r>
            <a:r>
              <a:rPr lang="en-US" dirty="0" err="1" smtClean="0"/>
              <a:t>apex:inputField</a:t>
            </a:r>
            <a:r>
              <a:rPr lang="en-US" dirty="0" smtClean="0"/>
              <a:t> value=“{! </a:t>
            </a:r>
            <a:r>
              <a:rPr lang="en-US" dirty="0" err="1" smtClean="0"/>
              <a:t>Account.Name</a:t>
            </a:r>
            <a:r>
              <a:rPr lang="en-US" dirty="0" smtClean="0"/>
              <a:t> }” </a:t>
            </a:r>
          </a:p>
          <a:p>
            <a:pPr lvl="3">
              <a:buFont typeface="Arial" panose="020B0604020202020204" pitchFamily="34" charset="0"/>
              <a:buNone/>
            </a:pPr>
            <a:r>
              <a:rPr lang="en-US" dirty="0" smtClean="0"/>
              <a:t>                        id=“</a:t>
            </a:r>
            <a:r>
              <a:rPr lang="en-US" dirty="0" err="1" smtClean="0"/>
              <a:t>theName</a:t>
            </a:r>
            <a:r>
              <a:rPr lang="en-US" dirty="0" smtClean="0"/>
              <a:t>” /&gt;</a:t>
            </a:r>
          </a:p>
          <a:p>
            <a:pPr lvl="3">
              <a:buFont typeface="Arial" panose="020B0604020202020204" pitchFamily="34" charset="0"/>
              <a:buNone/>
            </a:pPr>
            <a:r>
              <a:rPr lang="en-US" dirty="0" smtClean="0"/>
              <a:t>	     </a:t>
            </a:r>
          </a:p>
          <a:p>
            <a:pPr lvl="3">
              <a:buFont typeface="Arial" panose="020B0604020202020204" pitchFamily="34" charset="0"/>
              <a:buNone/>
            </a:pPr>
            <a:r>
              <a:rPr lang="en-US" dirty="0" smtClean="0"/>
              <a:t> </a:t>
            </a:r>
          </a:p>
          <a:p>
            <a:pPr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0" name="Text Placeholder 16"/>
          <p:cNvSpPr txBox="1">
            <a:spLocks/>
          </p:cNvSpPr>
          <p:nvPr/>
        </p:nvSpPr>
        <p:spPr>
          <a:xfrm>
            <a:off x="76642" y="1592874"/>
            <a:ext cx="5967132" cy="4175678"/>
          </a:xfrm>
          <a:prstGeom prst="rect">
            <a:avLst/>
          </a:prstGeom>
          <a:solidFill>
            <a:schemeClr val="bg1"/>
          </a:solidFill>
        </p:spPr>
        <p:txBody>
          <a:bodyPr vert="horz" lIns="9144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​"/>
              <a:defRPr lang="en-US" sz="2000" kern="1200" spc="0" baseline="0" dirty="0" smtClean="0">
                <a:solidFill>
                  <a:srgbClr val="7C868D"/>
                </a:solidFill>
                <a:latin typeface="Salesforce Sans"/>
                <a:ea typeface="+mn-ea"/>
                <a:cs typeface="+mn-cs"/>
              </a:defRPr>
            </a:lvl1pPr>
            <a:lvl2pPr marL="231775" indent="-2317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lang="en-US" sz="1800" kern="1200" spc="0" baseline="0" dirty="0" smtClean="0">
                <a:solidFill>
                  <a:srgbClr val="7C868D"/>
                </a:solidFill>
                <a:latin typeface="Salesforce Sans"/>
                <a:ea typeface="+mn-ea"/>
                <a:cs typeface="+mn-cs"/>
              </a:defRPr>
            </a:lvl2pPr>
            <a:lvl3pPr marL="52070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lang="en-US" sz="1600" kern="1200" spc="0" baseline="0" dirty="0" smtClean="0">
                <a:solidFill>
                  <a:srgbClr val="7C868D"/>
                </a:solidFill>
                <a:latin typeface="Salesforce Sans"/>
                <a:ea typeface="+mn-ea"/>
                <a:cs typeface="+mn-cs"/>
              </a:defRPr>
            </a:lvl3pPr>
            <a:lvl4pPr marL="520700" indent="-15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​"/>
              <a:defRPr lang="en-US" sz="1600" kern="1200" spc="0" baseline="0" dirty="0" smtClean="0">
                <a:solidFill>
                  <a:srgbClr val="0079A8"/>
                </a:solidFill>
                <a:latin typeface="Salesforce Sans"/>
                <a:ea typeface="+mn-ea"/>
                <a:cs typeface="+mn-cs"/>
              </a:defRPr>
            </a:lvl4pPr>
            <a:lvl5pPr marL="520700" indent="-1714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​"/>
              <a:defRPr lang="en-US" sz="1000" kern="1200" spc="0" baseline="0" dirty="0">
                <a:solidFill>
                  <a:srgbClr val="7C868D"/>
                </a:solidFill>
                <a:latin typeface="Salesforce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400" dirty="0" smtClean="0"/>
              <a:t>&lt;</a:t>
            </a:r>
            <a:r>
              <a:rPr lang="en-US" sz="1400" dirty="0" err="1" smtClean="0"/>
              <a:t>apex:dynamicComponent</a:t>
            </a:r>
            <a:r>
              <a:rPr lang="en-US" sz="1400" dirty="0"/>
              <a:t> </a:t>
            </a:r>
            <a:r>
              <a:rPr lang="en-US" sz="1400" dirty="0" err="1" smtClean="0"/>
              <a:t>componentValue</a:t>
            </a:r>
            <a:r>
              <a:rPr lang="en-US" sz="1400" dirty="0" smtClean="0"/>
              <a:t>=</a:t>
            </a:r>
            <a:r>
              <a:rPr lang="en-US" sz="1400" dirty="0"/>
              <a:t>“</a:t>
            </a:r>
            <a:r>
              <a:rPr lang="en-US" sz="1400" dirty="0" err="1"/>
              <a:t>myDynamicMarkeup</a:t>
            </a:r>
            <a:r>
              <a:rPr lang="en-US" sz="1400" dirty="0"/>
              <a:t>”/</a:t>
            </a:r>
            <a:r>
              <a:rPr lang="en-US" sz="1400" dirty="0" smtClean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04787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" grpId="0" build="p"/>
      <p:bldP spid="9" grpId="0" build="p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38327" y="2363351"/>
            <a:ext cx="11515535" cy="908043"/>
          </a:xfrm>
        </p:spPr>
        <p:txBody>
          <a:bodyPr/>
          <a:lstStyle/>
          <a:p>
            <a:pPr algn="ctr"/>
            <a:r>
              <a:rPr lang="en-US" sz="4800" b="1" dirty="0" smtClean="0"/>
              <a:t>Code Example</a:t>
            </a:r>
            <a:endParaRPr lang="en-US" sz="4800" b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351696" y="3601185"/>
            <a:ext cx="11484864" cy="369332"/>
          </a:xfrm>
        </p:spPr>
        <p:txBody>
          <a:bodyPr/>
          <a:lstStyle/>
          <a:p>
            <a:pPr algn="ctr"/>
            <a:r>
              <a:rPr lang="en-US" dirty="0" smtClean="0"/>
              <a:t>Dynamic </a:t>
            </a:r>
            <a:r>
              <a:rPr lang="en-US" dirty="0" err="1" smtClean="0"/>
              <a:t>VisualForce</a:t>
            </a:r>
            <a:r>
              <a:rPr lang="en-US" dirty="0" smtClean="0"/>
              <a:t>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52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36645" y="2974979"/>
            <a:ext cx="11515535" cy="908043"/>
          </a:xfrm>
        </p:spPr>
        <p:txBody>
          <a:bodyPr anchor="ctr"/>
          <a:lstStyle/>
          <a:p>
            <a:pPr algn="ctr"/>
            <a:r>
              <a:rPr lang="en-US" sz="4800" b="1" dirty="0" smtClean="0"/>
              <a:t>It has its niche!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45194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36645" y="2974979"/>
            <a:ext cx="11515535" cy="908043"/>
          </a:xfrm>
        </p:spPr>
        <p:txBody>
          <a:bodyPr anchor="ctr"/>
          <a:lstStyle/>
          <a:p>
            <a:pPr algn="ctr"/>
            <a:r>
              <a:rPr lang="en-US" sz="4800" b="1" dirty="0" smtClean="0"/>
              <a:t>Questions???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44956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idx="1"/>
          </p:nvPr>
        </p:nvSpPr>
        <p:spPr>
          <a:xfrm>
            <a:off x="338327" y="1130984"/>
            <a:ext cx="11515535" cy="3961783"/>
          </a:xfrm>
        </p:spPr>
        <p:txBody>
          <a:bodyPr/>
          <a:lstStyle/>
          <a:p>
            <a:r>
              <a:rPr lang="en-US" dirty="0" err="1" smtClean="0"/>
              <a:t>Dreamforce</a:t>
            </a:r>
            <a:r>
              <a:rPr lang="en-US" dirty="0" smtClean="0"/>
              <a:t> ‘15 </a:t>
            </a:r>
            <a:r>
              <a:rPr lang="en-US" dirty="0" err="1" smtClean="0"/>
              <a:t>DevZone</a:t>
            </a:r>
            <a:r>
              <a:rPr lang="en-US" dirty="0" smtClean="0"/>
              <a:t> Presentations</a:t>
            </a:r>
          </a:p>
          <a:p>
            <a:pPr lvl="1"/>
            <a:r>
              <a:rPr lang="en-US" dirty="0">
                <a:hlinkClick r:id="rId2"/>
              </a:rPr>
              <a:t>https://github.com/developerforce/df15-devzone-</a:t>
            </a:r>
            <a:r>
              <a:rPr lang="en-US" dirty="0" smtClean="0">
                <a:hlinkClick r:id="rId2"/>
              </a:rPr>
              <a:t>presentations</a:t>
            </a:r>
            <a:endParaRPr lang="en-US" dirty="0" smtClean="0"/>
          </a:p>
          <a:p>
            <a:r>
              <a:rPr lang="en-US" dirty="0" err="1"/>
              <a:t>Visualforce</a:t>
            </a:r>
            <a:r>
              <a:rPr lang="en-US" dirty="0"/>
              <a:t> Developer’s Guide: Dynamic </a:t>
            </a:r>
            <a:r>
              <a:rPr lang="en-US" dirty="0" err="1"/>
              <a:t>Visualforce</a:t>
            </a:r>
            <a:r>
              <a:rPr lang="en-US" dirty="0"/>
              <a:t> </a:t>
            </a:r>
            <a:r>
              <a:rPr lang="en-US" dirty="0" smtClean="0"/>
              <a:t>Components</a:t>
            </a:r>
          </a:p>
          <a:p>
            <a:pPr lvl="1"/>
            <a:r>
              <a:rPr lang="en-US" dirty="0" smtClean="0">
                <a:hlinkClick r:id="rId3"/>
              </a:rPr>
              <a:t>https://developer.salesforce.com/docs/atlas.en-us.pages.meta/pages/pages_dynamic_vf_components_intro.htm</a:t>
            </a:r>
            <a:endParaRPr lang="en-US" dirty="0" smtClean="0"/>
          </a:p>
          <a:p>
            <a:r>
              <a:rPr lang="en-US" dirty="0" err="1"/>
              <a:t>Force.com</a:t>
            </a:r>
            <a:r>
              <a:rPr lang="en-US" dirty="0"/>
              <a:t> Apex Code Developer's Guide: Component </a:t>
            </a:r>
            <a:r>
              <a:rPr lang="en-US" dirty="0" smtClean="0"/>
              <a:t>Class</a:t>
            </a:r>
          </a:p>
          <a:p>
            <a:pPr lvl="1"/>
            <a:r>
              <a:rPr lang="en-US" dirty="0" smtClean="0">
                <a:hlinkClick r:id="rId4"/>
              </a:rPr>
              <a:t>https://developer.salesforce.com/docs/atlas.en-us.apexcode.meta/apexcode/apex_pages_dynamic_components.htm</a:t>
            </a:r>
            <a:endParaRPr lang="en-US" dirty="0" smtClean="0"/>
          </a:p>
          <a:p>
            <a:r>
              <a:rPr lang="en-US" dirty="0"/>
              <a:t>Dave Carroll’s demonstration of DVFC in Summer11 </a:t>
            </a:r>
            <a:r>
              <a:rPr lang="en-US" dirty="0" smtClean="0"/>
              <a:t>release</a:t>
            </a:r>
          </a:p>
          <a:p>
            <a:pPr lvl="1"/>
            <a:r>
              <a:rPr lang="en-US" dirty="0" smtClean="0">
                <a:hlinkClick r:id="rId5"/>
              </a:rPr>
              <a:t>https://www.youtube.com/watch?v=ja82i82eKes#t=29m33s</a:t>
            </a:r>
            <a:endParaRPr lang="en-US" dirty="0" smtClean="0"/>
          </a:p>
          <a:p>
            <a:r>
              <a:rPr lang="en-US" dirty="0" err="1"/>
              <a:t>DeveloperForce</a:t>
            </a:r>
            <a:r>
              <a:rPr lang="en-US" dirty="0"/>
              <a:t> blog: “Dynamic </a:t>
            </a:r>
            <a:r>
              <a:rPr lang="en-US" dirty="0" err="1"/>
              <a:t>Visualforce</a:t>
            </a:r>
            <a:r>
              <a:rPr lang="en-US" dirty="0"/>
              <a:t> Components” by Kyle </a:t>
            </a:r>
            <a:r>
              <a:rPr lang="en-US" dirty="0" smtClean="0"/>
              <a:t>Thornton</a:t>
            </a:r>
          </a:p>
          <a:p>
            <a:pPr lvl="1"/>
            <a:r>
              <a:rPr lang="en-US" dirty="0">
                <a:hlinkClick r:id="rId6"/>
              </a:rPr>
              <a:t>https://</a:t>
            </a:r>
            <a:r>
              <a:rPr lang="en-US" dirty="0" err="1">
                <a:hlinkClick r:id="rId6"/>
              </a:rPr>
              <a:t>developer.salesforce.com</a:t>
            </a:r>
            <a:r>
              <a:rPr lang="en-US" dirty="0">
                <a:hlinkClick r:id="rId6"/>
              </a:rPr>
              <a:t>/page/</a:t>
            </a:r>
            <a:r>
              <a:rPr lang="en-US" dirty="0" err="1">
                <a:hlinkClick r:id="rId6"/>
              </a:rPr>
              <a:t>Dynamic_Visualforce_Components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60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asted-image.pdf"/>
          <p:cNvPicPr/>
          <p:nvPr/>
        </p:nvPicPr>
        <p:blipFill>
          <a:blip r:embed="rId2">
            <a:alphaModFix amt="8000"/>
            <a:extLst/>
          </a:blip>
          <a:srcRect/>
          <a:stretch>
            <a:fillRect/>
          </a:stretch>
        </p:blipFill>
        <p:spPr>
          <a:xfrm>
            <a:off x="2925376" y="1530658"/>
            <a:ext cx="6150689" cy="430626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" name="Group 270"/>
          <p:cNvGrpSpPr/>
          <p:nvPr/>
        </p:nvGrpSpPr>
        <p:grpSpPr>
          <a:xfrm>
            <a:off x="7986925" y="2113660"/>
            <a:ext cx="3480244" cy="4919961"/>
            <a:chOff x="0" y="0"/>
            <a:chExt cx="6962300" cy="9839921"/>
          </a:xfrm>
        </p:grpSpPr>
        <p:grpSp>
          <p:nvGrpSpPr>
            <p:cNvPr id="9" name="Group 265"/>
            <p:cNvGrpSpPr/>
            <p:nvPr/>
          </p:nvGrpSpPr>
          <p:grpSpPr>
            <a:xfrm>
              <a:off x="261690" y="6728711"/>
              <a:ext cx="6700611" cy="3111211"/>
              <a:chOff x="0" y="0"/>
              <a:chExt cx="6700609" cy="3111209"/>
            </a:xfrm>
          </p:grpSpPr>
          <p:grpSp>
            <p:nvGrpSpPr>
              <p:cNvPr id="14" name="Group 263"/>
              <p:cNvGrpSpPr/>
              <p:nvPr/>
            </p:nvGrpSpPr>
            <p:grpSpPr>
              <a:xfrm>
                <a:off x="-1" y="1103911"/>
                <a:ext cx="892176" cy="903388"/>
                <a:chOff x="0" y="0"/>
                <a:chExt cx="892175" cy="903387"/>
              </a:xfrm>
            </p:grpSpPr>
            <p:sp>
              <p:nvSpPr>
                <p:cNvPr id="16" name="Shape 261"/>
                <p:cNvSpPr/>
                <p:nvPr/>
              </p:nvSpPr>
              <p:spPr>
                <a:xfrm>
                  <a:off x="0" y="0"/>
                  <a:ext cx="892175" cy="8921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ED8B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/>
                  <a:endParaRPr/>
                </a:p>
              </p:txBody>
            </p:sp>
            <p:sp>
              <p:nvSpPr>
                <p:cNvPr id="18" name="Shape 262"/>
                <p:cNvSpPr/>
                <p:nvPr/>
              </p:nvSpPr>
              <p:spPr>
                <a:xfrm>
                  <a:off x="193524" y="11212"/>
                  <a:ext cx="511938" cy="8921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71437" tIns="71437" rIns="71437" bIns="71437" numCol="1" anchor="ctr">
                  <a:noAutofit/>
                </a:bodyPr>
                <a:lstStyle>
                  <a:lvl1pPr>
                    <a:defRPr sz="4000" b="1"/>
                  </a:lvl1pPr>
                </a:lstStyle>
                <a:p>
                  <a:pPr lvl="0">
                    <a:defRPr sz="1800" b="0">
                      <a:solidFill>
                        <a:srgbClr val="000000"/>
                      </a:solidFill>
                    </a:defRPr>
                  </a:pPr>
                  <a:r>
                    <a:rPr sz="2000">
                      <a:solidFill>
                        <a:srgbClr val="FFFFFF"/>
                      </a:solidFill>
                    </a:rPr>
                    <a:t>3</a:t>
                  </a:r>
                </a:p>
              </p:txBody>
            </p:sp>
          </p:grpSp>
          <p:sp>
            <p:nvSpPr>
              <p:cNvPr id="15" name="Shape 264"/>
              <p:cNvSpPr/>
              <p:nvPr/>
            </p:nvSpPr>
            <p:spPr>
              <a:xfrm>
                <a:off x="1282654" y="-1"/>
                <a:ext cx="5417956" cy="31112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 algn="l">
                  <a:defRPr sz="3200"/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600" dirty="0">
                    <a:solidFill>
                      <a:schemeClr val="accent1"/>
                    </a:solidFill>
                  </a:rPr>
                  <a:t>Earn a GoPro prize entry for each completed survey</a:t>
                </a:r>
              </a:p>
            </p:txBody>
          </p:sp>
        </p:grpSp>
        <p:grpSp>
          <p:nvGrpSpPr>
            <p:cNvPr id="10" name="Group 269"/>
            <p:cNvGrpSpPr/>
            <p:nvPr/>
          </p:nvGrpSpPr>
          <p:grpSpPr>
            <a:xfrm>
              <a:off x="-1" y="-1"/>
              <a:ext cx="6755431" cy="6755431"/>
              <a:chOff x="0" y="0"/>
              <a:chExt cx="6755429" cy="6755429"/>
            </a:xfrm>
          </p:grpSpPr>
          <p:sp>
            <p:nvSpPr>
              <p:cNvPr id="11" name="Shape 266"/>
              <p:cNvSpPr/>
              <p:nvPr/>
            </p:nvSpPr>
            <p:spPr>
              <a:xfrm>
                <a:off x="0" y="0"/>
                <a:ext cx="6755430" cy="67554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12" name="Shape 267"/>
              <p:cNvSpPr/>
              <p:nvPr/>
            </p:nvSpPr>
            <p:spPr>
              <a:xfrm>
                <a:off x="180150" y="212974"/>
                <a:ext cx="6387624" cy="63876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A2CD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pic>
            <p:nvPicPr>
              <p:cNvPr id="13" name="pasted-image.tif"/>
              <p:cNvPicPr/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999431" y="992679"/>
                <a:ext cx="4749062" cy="48282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9" name="Group 283"/>
          <p:cNvGrpSpPr/>
          <p:nvPr/>
        </p:nvGrpSpPr>
        <p:grpSpPr>
          <a:xfrm>
            <a:off x="4281987" y="1530665"/>
            <a:ext cx="3247043" cy="5358888"/>
            <a:chOff x="0" y="0"/>
            <a:chExt cx="6495777" cy="10717774"/>
          </a:xfrm>
        </p:grpSpPr>
        <p:grpSp>
          <p:nvGrpSpPr>
            <p:cNvPr id="20" name="Group 277"/>
            <p:cNvGrpSpPr/>
            <p:nvPr/>
          </p:nvGrpSpPr>
          <p:grpSpPr>
            <a:xfrm>
              <a:off x="1233047" y="0"/>
              <a:ext cx="4410794" cy="8612557"/>
              <a:chOff x="0" y="0"/>
              <a:chExt cx="4410793" cy="8612556"/>
            </a:xfrm>
          </p:grpSpPr>
          <p:grpSp>
            <p:nvGrpSpPr>
              <p:cNvPr id="26" name="Group 273"/>
              <p:cNvGrpSpPr/>
              <p:nvPr/>
            </p:nvGrpSpPr>
            <p:grpSpPr>
              <a:xfrm>
                <a:off x="0" y="0"/>
                <a:ext cx="4185703" cy="8612557"/>
                <a:chOff x="0" y="0"/>
                <a:chExt cx="4185702" cy="8612556"/>
              </a:xfrm>
            </p:grpSpPr>
            <p:pic>
              <p:nvPicPr>
                <p:cNvPr id="30" name="pasted-image.tif"/>
                <p:cNvPicPr/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235167" y="1016132"/>
                  <a:ext cx="3715369" cy="660510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1" name="iPhone_6_White_Cutout_Stroke_v2.png"/>
                <p:cNvPicPr/>
                <p:nvPr/>
              </p:nvPicPr>
              <p:blipFill>
                <a:blip r:embed="rId5">
                  <a:extLst/>
                </a:blip>
                <a:srcRect l="66" r="66"/>
                <a:stretch>
                  <a:fillRect/>
                </a:stretch>
              </p:blipFill>
              <p:spPr>
                <a:xfrm>
                  <a:off x="0" y="0"/>
                  <a:ext cx="4185703" cy="861255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>
                  <a:outerShdw blurRad="381000" dist="12700" rotWithShape="0">
                    <a:srgbClr val="000000">
                      <a:alpha val="50000"/>
                    </a:srgbClr>
                  </a:outerShdw>
                </a:effectLst>
              </p:spPr>
            </p:pic>
          </p:grpSp>
          <p:grpSp>
            <p:nvGrpSpPr>
              <p:cNvPr id="27" name="Group 276"/>
              <p:cNvGrpSpPr/>
              <p:nvPr/>
            </p:nvGrpSpPr>
            <p:grpSpPr>
              <a:xfrm>
                <a:off x="2545213" y="474414"/>
                <a:ext cx="1865581" cy="1865448"/>
                <a:chOff x="0" y="0"/>
                <a:chExt cx="1865579" cy="1865446"/>
              </a:xfrm>
            </p:grpSpPr>
            <p:pic>
              <p:nvPicPr>
                <p:cNvPr id="28" name="pasted-image.png"/>
                <p:cNvPicPr/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1865580" cy="1865447"/>
                </a:xfrm>
                <a:prstGeom prst="rect">
                  <a:avLst/>
                </a:prstGeom>
                <a:ln>
                  <a:noFill/>
                </a:ln>
                <a:effectLst>
                  <a:outerShdw blurRad="101600" dir="5400000" rotWithShape="0">
                    <a:srgbClr val="000000">
                      <a:alpha val="30000"/>
                    </a:srgbClr>
                  </a:outerShdw>
                </a:effectLst>
              </p:spPr>
            </p:pic>
            <p:sp>
              <p:nvSpPr>
                <p:cNvPr id="29" name="Shape 275"/>
                <p:cNvSpPr/>
                <p:nvPr/>
              </p:nvSpPr>
              <p:spPr>
                <a:xfrm>
                  <a:off x="0" y="0"/>
                  <a:ext cx="1865580" cy="186544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20595" extrusionOk="0">
                      <a:moveTo>
                        <a:pt x="9839" y="0"/>
                      </a:moveTo>
                      <a:cubicBezTo>
                        <a:pt x="7321" y="0"/>
                        <a:pt x="4802" y="1004"/>
                        <a:pt x="2881" y="3014"/>
                      </a:cubicBezTo>
                      <a:cubicBezTo>
                        <a:pt x="-961" y="7036"/>
                        <a:pt x="-961" y="13557"/>
                        <a:pt x="2881" y="17579"/>
                      </a:cubicBezTo>
                      <a:cubicBezTo>
                        <a:pt x="6723" y="21600"/>
                        <a:pt x="12955" y="21600"/>
                        <a:pt x="16797" y="17579"/>
                      </a:cubicBezTo>
                      <a:cubicBezTo>
                        <a:pt x="20639" y="13557"/>
                        <a:pt x="20639" y="7036"/>
                        <a:pt x="16797" y="3014"/>
                      </a:cubicBezTo>
                      <a:cubicBezTo>
                        <a:pt x="14876" y="1004"/>
                        <a:pt x="12357" y="0"/>
                        <a:pt x="9839" y="0"/>
                      </a:cubicBezTo>
                      <a:close/>
                    </a:path>
                  </a:pathLst>
                </a:custGeom>
                <a:ln w="88900" cap="flat">
                  <a:solidFill>
                    <a:srgbClr val="FFFFFF"/>
                  </a:solidFill>
                  <a:prstDash val="solid"/>
                  <a:miter lim="400000"/>
                </a:ln>
              </p:spPr>
              <p:txBody>
                <a:bodyPr/>
                <a:lstStyle/>
                <a:p>
                  <a:pPr lvl="0"/>
                  <a:endParaRPr/>
                </a:p>
              </p:txBody>
            </p:sp>
          </p:grpSp>
        </p:grpSp>
        <p:grpSp>
          <p:nvGrpSpPr>
            <p:cNvPr id="21" name="Group 282"/>
            <p:cNvGrpSpPr/>
            <p:nvPr/>
          </p:nvGrpSpPr>
          <p:grpSpPr>
            <a:xfrm>
              <a:off x="-1" y="8182841"/>
              <a:ext cx="6495778" cy="2534934"/>
              <a:chOff x="0" y="0"/>
              <a:chExt cx="6495776" cy="2534932"/>
            </a:xfrm>
          </p:grpSpPr>
          <p:sp>
            <p:nvSpPr>
              <p:cNvPr id="22" name="Shape 278"/>
              <p:cNvSpPr/>
              <p:nvPr/>
            </p:nvSpPr>
            <p:spPr>
              <a:xfrm>
                <a:off x="1283980" y="-1"/>
                <a:ext cx="5211797" cy="25349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 algn="l">
                  <a:defRPr sz="3200"/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600" dirty="0">
                    <a:solidFill>
                      <a:schemeClr val="accent1"/>
                    </a:solidFill>
                  </a:rPr>
                  <a:t>Tap the bell to take a survey</a:t>
                </a:r>
              </a:p>
            </p:txBody>
          </p:sp>
          <p:grpSp>
            <p:nvGrpSpPr>
              <p:cNvPr id="23" name="Group 281"/>
              <p:cNvGrpSpPr/>
              <p:nvPr/>
            </p:nvGrpSpPr>
            <p:grpSpPr>
              <a:xfrm>
                <a:off x="-1" y="815772"/>
                <a:ext cx="892176" cy="903389"/>
                <a:chOff x="0" y="0"/>
                <a:chExt cx="892175" cy="903387"/>
              </a:xfrm>
            </p:grpSpPr>
            <p:sp>
              <p:nvSpPr>
                <p:cNvPr id="24" name="Shape 279"/>
                <p:cNvSpPr/>
                <p:nvPr/>
              </p:nvSpPr>
              <p:spPr>
                <a:xfrm>
                  <a:off x="0" y="0"/>
                  <a:ext cx="892175" cy="8921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963CB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6200" tIns="76200" rIns="76200" bIns="76200" numCol="1" anchor="ctr">
                  <a:noAutofit/>
                </a:bodyPr>
                <a:lstStyle/>
                <a:p>
                  <a:pPr lvl="0"/>
                  <a:endParaRPr/>
                </a:p>
              </p:txBody>
            </p:sp>
            <p:sp>
              <p:nvSpPr>
                <p:cNvPr id="25" name="Shape 280"/>
                <p:cNvSpPr/>
                <p:nvPr/>
              </p:nvSpPr>
              <p:spPr>
                <a:xfrm>
                  <a:off x="193524" y="11212"/>
                  <a:ext cx="511938" cy="8921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71437" tIns="71437" rIns="71437" bIns="71437" numCol="1" anchor="ctr">
                  <a:noAutofit/>
                </a:bodyPr>
                <a:lstStyle>
                  <a:lvl1pPr>
                    <a:defRPr sz="4000" b="1"/>
                  </a:lvl1pPr>
                </a:lstStyle>
                <a:p>
                  <a:pPr lvl="0">
                    <a:defRPr sz="1800" b="0">
                      <a:solidFill>
                        <a:srgbClr val="000000"/>
                      </a:solidFill>
                    </a:defRPr>
                  </a:pPr>
                  <a:r>
                    <a:rPr sz="2000">
                      <a:solidFill>
                        <a:srgbClr val="FFFFFF"/>
                      </a:solidFill>
                    </a:rPr>
                    <a:t>2</a:t>
                  </a:r>
                </a:p>
              </p:txBody>
            </p:sp>
          </p:grpSp>
        </p:grpSp>
      </p:grpSp>
      <p:grpSp>
        <p:nvGrpSpPr>
          <p:cNvPr id="32" name="Group 295"/>
          <p:cNvGrpSpPr/>
          <p:nvPr/>
        </p:nvGrpSpPr>
        <p:grpSpPr>
          <a:xfrm>
            <a:off x="738476" y="1530665"/>
            <a:ext cx="3072050" cy="4905344"/>
            <a:chOff x="33647" y="0"/>
            <a:chExt cx="6145699" cy="9810685"/>
          </a:xfrm>
        </p:grpSpPr>
        <p:pic>
          <p:nvPicPr>
            <p:cNvPr id="33" name="pasted-image.tif"/>
            <p:cNvPicPr/>
            <p:nvPr/>
          </p:nvPicPr>
          <p:blipFill>
            <a:blip r:embed="rId7">
              <a:extLst/>
            </a:blip>
            <a:srcRect/>
            <a:stretch>
              <a:fillRect/>
            </a:stretch>
          </p:blipFill>
          <p:spPr>
            <a:xfrm>
              <a:off x="1155172" y="771185"/>
              <a:ext cx="3860751" cy="68669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4" name="Group 289"/>
            <p:cNvGrpSpPr/>
            <p:nvPr/>
          </p:nvGrpSpPr>
          <p:grpSpPr>
            <a:xfrm>
              <a:off x="33647" y="8907295"/>
              <a:ext cx="6145699" cy="903390"/>
              <a:chOff x="-1" y="114408"/>
              <a:chExt cx="6145698" cy="903389"/>
            </a:xfrm>
          </p:grpSpPr>
          <p:sp>
            <p:nvSpPr>
              <p:cNvPr id="40" name="Shape 285"/>
              <p:cNvSpPr/>
              <p:nvPr/>
            </p:nvSpPr>
            <p:spPr>
              <a:xfrm>
                <a:off x="1359010" y="175614"/>
                <a:ext cx="4786687" cy="7809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lvl="0" algn="l">
                  <a:defRPr sz="1800">
                    <a:solidFill>
                      <a:srgbClr val="000000"/>
                    </a:solidFill>
                  </a:defRPr>
                </a:pPr>
                <a:r>
                  <a:rPr sz="1600" dirty="0">
                    <a:solidFill>
                      <a:schemeClr val="accent1"/>
                    </a:solidFill>
                  </a:rPr>
                  <a:t>E</a:t>
                </a:r>
                <a:r>
                  <a:rPr sz="1600" b="1" dirty="0">
                    <a:solidFill>
                      <a:schemeClr val="accent1"/>
                    </a:solidFill>
                  </a:rPr>
                  <a:t>nroll</a:t>
                </a:r>
                <a:r>
                  <a:rPr sz="1600" dirty="0">
                    <a:solidFill>
                      <a:schemeClr val="accent1"/>
                    </a:solidFill>
                  </a:rPr>
                  <a:t> in a session</a:t>
                </a:r>
              </a:p>
            </p:txBody>
          </p:sp>
          <p:grpSp>
            <p:nvGrpSpPr>
              <p:cNvPr id="41" name="Group 288"/>
              <p:cNvGrpSpPr/>
              <p:nvPr/>
            </p:nvGrpSpPr>
            <p:grpSpPr>
              <a:xfrm>
                <a:off x="-1" y="114408"/>
                <a:ext cx="892176" cy="903389"/>
                <a:chOff x="0" y="0"/>
                <a:chExt cx="892175" cy="903387"/>
              </a:xfrm>
            </p:grpSpPr>
            <p:sp>
              <p:nvSpPr>
                <p:cNvPr id="42" name="Shape 286"/>
                <p:cNvSpPr/>
                <p:nvPr/>
              </p:nvSpPr>
              <p:spPr>
                <a:xfrm>
                  <a:off x="0" y="0"/>
                  <a:ext cx="892175" cy="8921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418FD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6200" tIns="76200" rIns="76200" bIns="76200" numCol="1" anchor="ctr">
                  <a:noAutofit/>
                </a:bodyPr>
                <a:lstStyle/>
                <a:p>
                  <a:pPr lvl="0"/>
                  <a:endParaRPr/>
                </a:p>
              </p:txBody>
            </p:sp>
            <p:sp>
              <p:nvSpPr>
                <p:cNvPr id="43" name="Shape 287"/>
                <p:cNvSpPr/>
                <p:nvPr/>
              </p:nvSpPr>
              <p:spPr>
                <a:xfrm>
                  <a:off x="193524" y="11212"/>
                  <a:ext cx="511938" cy="8921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71437" tIns="71437" rIns="71437" bIns="71437" numCol="1" anchor="ctr">
                  <a:noAutofit/>
                </a:bodyPr>
                <a:lstStyle>
                  <a:lvl1pPr>
                    <a:defRPr sz="4000" b="1"/>
                  </a:lvl1pPr>
                </a:lstStyle>
                <a:p>
                  <a:pPr lvl="0">
                    <a:defRPr sz="1800" b="0">
                      <a:solidFill>
                        <a:srgbClr val="000000"/>
                      </a:solidFill>
                    </a:defRPr>
                  </a:pPr>
                  <a:r>
                    <a:rPr sz="2000">
                      <a:solidFill>
                        <a:srgbClr val="FFFFFF"/>
                      </a:solidFill>
                    </a:rPr>
                    <a:t>1</a:t>
                  </a:r>
                </a:p>
              </p:txBody>
            </p:sp>
          </p:grpSp>
        </p:grpSp>
        <p:pic>
          <p:nvPicPr>
            <p:cNvPr id="35" name="pasted-image.tif"/>
            <p:cNvPicPr/>
            <p:nvPr/>
          </p:nvPicPr>
          <p:blipFill>
            <a:blip r:embed="rId8">
              <a:extLst/>
            </a:blip>
            <a:srcRect b="21243"/>
            <a:stretch>
              <a:fillRect/>
            </a:stretch>
          </p:blipFill>
          <p:spPr>
            <a:xfrm>
              <a:off x="1201210" y="829262"/>
              <a:ext cx="3743343" cy="5232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" name="iPhone_6_White_Cutout_Stroke_v2.png"/>
            <p:cNvPicPr/>
            <p:nvPr/>
          </p:nvPicPr>
          <p:blipFill>
            <a:blip r:embed="rId5">
              <a:extLst/>
            </a:blip>
            <a:srcRect l="66" r="66"/>
            <a:stretch>
              <a:fillRect/>
            </a:stretch>
          </p:blipFill>
          <p:spPr>
            <a:xfrm>
              <a:off x="1013576" y="0"/>
              <a:ext cx="4185703" cy="861255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381000" dist="12700" rotWithShape="0">
                <a:srgbClr val="000000">
                  <a:alpha val="50000"/>
                </a:srgbClr>
              </a:outerShdw>
            </a:effectLst>
          </p:spPr>
        </p:pic>
        <p:grpSp>
          <p:nvGrpSpPr>
            <p:cNvPr id="37" name="Group 294"/>
            <p:cNvGrpSpPr/>
            <p:nvPr/>
          </p:nvGrpSpPr>
          <p:grpSpPr>
            <a:xfrm>
              <a:off x="2969548" y="6613129"/>
              <a:ext cx="1305542" cy="1293020"/>
              <a:chOff x="0" y="0"/>
              <a:chExt cx="1305540" cy="1293018"/>
            </a:xfrm>
          </p:grpSpPr>
          <p:pic>
            <p:nvPicPr>
              <p:cNvPr id="38" name="pasted-image.png"/>
              <p:cNvPicPr/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305541" cy="1293019"/>
              </a:xfrm>
              <a:prstGeom prst="rect">
                <a:avLst/>
              </a:prstGeom>
              <a:ln>
                <a:noFill/>
              </a:ln>
              <a:effectLst>
                <a:outerShdw blurRad="101600" dir="5400000" rotWithShape="0">
                  <a:srgbClr val="000000">
                    <a:alpha val="30000"/>
                  </a:srgbClr>
                </a:outerShdw>
              </a:effectLst>
            </p:spPr>
          </p:pic>
          <p:sp>
            <p:nvSpPr>
              <p:cNvPr id="39" name="Shape 293"/>
              <p:cNvSpPr/>
              <p:nvPr/>
            </p:nvSpPr>
            <p:spPr>
              <a:xfrm>
                <a:off x="0" y="0"/>
                <a:ext cx="1305541" cy="12930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8840" y="0"/>
                    </a:moveTo>
                    <a:cubicBezTo>
                      <a:pt x="6666" y="245"/>
                      <a:pt x="4548" y="1243"/>
                      <a:pt x="2882" y="3090"/>
                    </a:cubicBezTo>
                    <a:cubicBezTo>
                      <a:pt x="-961" y="7348"/>
                      <a:pt x="-961" y="14252"/>
                      <a:pt x="2882" y="18510"/>
                    </a:cubicBezTo>
                    <a:cubicBezTo>
                      <a:pt x="4548" y="20357"/>
                      <a:pt x="6666" y="21355"/>
                      <a:pt x="8840" y="21600"/>
                    </a:cubicBezTo>
                    <a:lnTo>
                      <a:pt x="10838" y="21600"/>
                    </a:lnTo>
                    <a:cubicBezTo>
                      <a:pt x="13012" y="21355"/>
                      <a:pt x="15130" y="20357"/>
                      <a:pt x="16796" y="18510"/>
                    </a:cubicBezTo>
                    <a:cubicBezTo>
                      <a:pt x="20639" y="14252"/>
                      <a:pt x="20639" y="7348"/>
                      <a:pt x="16796" y="3090"/>
                    </a:cubicBezTo>
                    <a:cubicBezTo>
                      <a:pt x="15130" y="1243"/>
                      <a:pt x="13012" y="245"/>
                      <a:pt x="10838" y="0"/>
                    </a:cubicBezTo>
                    <a:lnTo>
                      <a:pt x="8840" y="0"/>
                    </a:lnTo>
                    <a:close/>
                  </a:path>
                </a:pathLst>
              </a:custGeom>
              <a:ln w="88900" cap="flat">
                <a:solidFill>
                  <a:srgbClr val="FFFFFF"/>
                </a:solidFill>
                <a:prstDash val="solid"/>
                <a:miter lim="400000"/>
              </a:ln>
            </p:spPr>
            <p:txBody>
              <a:bodyPr/>
              <a:lstStyle/>
              <a:p>
                <a:pPr lvl="0"/>
                <a:endParaRPr/>
              </a:p>
            </p:txBody>
          </p:sp>
        </p:grp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 Your Feedback, and Win a </a:t>
            </a:r>
            <a:r>
              <a:rPr lang="en-US" dirty="0" err="1" smtClean="0"/>
              <a:t>GoPro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20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dvAuto="0"/>
      <p:bldP spid="19" grpId="0" animBg="1" advAuto="0"/>
      <p:bldP spid="32" grpId="0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36645" y="2974979"/>
            <a:ext cx="11515535" cy="908043"/>
          </a:xfrm>
        </p:spPr>
        <p:txBody>
          <a:bodyPr anchor="ctr"/>
          <a:lstStyle/>
          <a:p>
            <a:pPr algn="ctr"/>
            <a:r>
              <a:rPr lang="en-US" sz="4800" b="1" dirty="0" smtClean="0"/>
              <a:t>Thanks!</a:t>
            </a:r>
            <a:br>
              <a:rPr lang="en-US" sz="4800" b="1" dirty="0" smtClean="0"/>
            </a:br>
            <a:r>
              <a:rPr lang="en-US" sz="4800" b="1" dirty="0"/>
              <a:t/>
            </a:r>
            <a:br>
              <a:rPr lang="en-US" sz="4800" b="1" dirty="0"/>
            </a:br>
            <a:r>
              <a:rPr lang="en-US" sz="4800" b="1" dirty="0" smtClean="0"/>
              <a:t>Enjoy #DF15 !!!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54240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8329" y="90721"/>
            <a:ext cx="1370299" cy="908043"/>
          </a:xfrm>
        </p:spPr>
        <p:txBody>
          <a:bodyPr/>
          <a:lstStyle/>
          <a:p>
            <a:r>
              <a:rPr lang="en-US" dirty="0" smtClean="0"/>
              <a:t>About</a:t>
            </a:r>
            <a:endParaRPr lang="en-US" dirty="0"/>
          </a:p>
        </p:txBody>
      </p:sp>
      <p:pic>
        <p:nvPicPr>
          <p:cNvPr id="2" name="Picture 1" descr="OneCloud-ERP-logo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15" y="2194704"/>
            <a:ext cx="4933265" cy="28283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2370" y="538802"/>
            <a:ext cx="4968289" cy="4844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679" y="5305548"/>
            <a:ext cx="4619736" cy="273288"/>
          </a:xfrm>
          <a:prstGeom prst="rect">
            <a:avLst/>
          </a:prstGeom>
        </p:spPr>
      </p:pic>
      <p:sp>
        <p:nvSpPr>
          <p:cNvPr id="9" name="Content Placeholder 3"/>
          <p:cNvSpPr>
            <a:spLocks noGrp="1"/>
          </p:cNvSpPr>
          <p:nvPr>
            <p:ph idx="1"/>
          </p:nvPr>
        </p:nvSpPr>
        <p:spPr>
          <a:xfrm>
            <a:off x="6009744" y="2622144"/>
            <a:ext cx="6094412" cy="3621182"/>
          </a:xfrm>
        </p:spPr>
        <p:txBody>
          <a:bodyPr/>
          <a:lstStyle/>
          <a:p>
            <a:pPr marL="0" lvl="1" indent="0">
              <a:spcAft>
                <a:spcPts val="1200"/>
              </a:spcAft>
              <a:buClr>
                <a:schemeClr val="accent2"/>
              </a:buClr>
              <a:buNone/>
            </a:pPr>
            <a:r>
              <a:rPr lang="en-US" sz="2400" dirty="0"/>
              <a:t>GREAT ALONE. BETTER TOGETHER.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Native </a:t>
            </a:r>
            <a:r>
              <a:rPr lang="en-US" dirty="0"/>
              <a:t>to </a:t>
            </a:r>
            <a:r>
              <a:rPr lang="en-US" dirty="0" err="1" smtClean="0"/>
              <a:t>Salesforce</a:t>
            </a:r>
            <a:r>
              <a:rPr lang="en-US" dirty="0" smtClean="0"/>
              <a:t> App Cloud </a:t>
            </a:r>
            <a:r>
              <a:rPr lang="en-US" dirty="0"/>
              <a:t>since </a:t>
            </a:r>
            <a:r>
              <a:rPr lang="en-US" dirty="0" smtClean="0"/>
              <a:t>2009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Investors include </a:t>
            </a:r>
            <a:r>
              <a:rPr lang="en-US" dirty="0" err="1"/>
              <a:t>Salesforce</a:t>
            </a:r>
            <a:r>
              <a:rPr lang="en-US" dirty="0"/>
              <a:t> </a:t>
            </a:r>
            <a:r>
              <a:rPr lang="en-US" dirty="0" smtClean="0"/>
              <a:t>Ventures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Customers in 27 </a:t>
            </a:r>
            <a:r>
              <a:rPr lang="en-US" dirty="0" smtClean="0"/>
              <a:t>countries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650+ employees, San Francisco </a:t>
            </a:r>
            <a:r>
              <a:rPr lang="en-US" dirty="0" smtClean="0"/>
              <a:t>based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 smtClean="0"/>
              <a:t>Dreamforce.FinancialForce.com</a:t>
            </a:r>
            <a:endParaRPr lang="en-US" dirty="0"/>
          </a:p>
          <a:p>
            <a:pPr marL="342900" indent="-342900">
              <a:buFont typeface="Arial"/>
              <a:buChar char="•"/>
            </a:pPr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417891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204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idx="1"/>
          </p:nvPr>
        </p:nvSpPr>
        <p:spPr>
          <a:xfrm>
            <a:off x="338327" y="1599480"/>
            <a:ext cx="11515535" cy="4175678"/>
          </a:xfrm>
        </p:spPr>
        <p:txBody>
          <a:bodyPr/>
          <a:lstStyle/>
          <a:p>
            <a:r>
              <a:rPr lang="en-US" sz="3200" b="1" dirty="0" smtClean="0"/>
              <a:t>Standard </a:t>
            </a:r>
            <a:r>
              <a:rPr lang="en-US" sz="3200" b="1" dirty="0" err="1" smtClean="0"/>
              <a:t>VisualForce</a:t>
            </a:r>
            <a:r>
              <a:rPr lang="en-US" sz="3200" b="1" dirty="0" smtClean="0"/>
              <a:t> Pages</a:t>
            </a:r>
          </a:p>
          <a:p>
            <a:pPr lvl="1"/>
            <a:r>
              <a:rPr lang="en-US" sz="2400" dirty="0" smtClean="0"/>
              <a:t>What are they good at?</a:t>
            </a:r>
          </a:p>
          <a:p>
            <a:pPr lvl="1"/>
            <a:r>
              <a:rPr lang="en-US" sz="2400" dirty="0" smtClean="0"/>
              <a:t>Where do they fall short? …and Why?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sz="3200" b="1" dirty="0" smtClean="0"/>
              <a:t>Dynamic </a:t>
            </a:r>
            <a:r>
              <a:rPr lang="en-US" sz="3200" b="1" dirty="0" err="1" smtClean="0"/>
              <a:t>VisualForce</a:t>
            </a:r>
            <a:r>
              <a:rPr lang="en-US" sz="3200" b="1" dirty="0" smtClean="0"/>
              <a:t> Components</a:t>
            </a:r>
          </a:p>
          <a:p>
            <a:pPr lvl="1"/>
            <a:r>
              <a:rPr lang="en-US" sz="2400" dirty="0" smtClean="0"/>
              <a:t>Why do they help?</a:t>
            </a:r>
          </a:p>
          <a:p>
            <a:pPr lvl="1"/>
            <a:r>
              <a:rPr lang="en-US" sz="2400" dirty="0" smtClean="0"/>
              <a:t>How do they help?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23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/>
          <a:p>
            <a:r>
              <a:rPr lang="en-US" dirty="0" smtClean="0"/>
              <a:t>Standard </a:t>
            </a:r>
            <a:r>
              <a:rPr lang="en-US" dirty="0" err="1" smtClean="0"/>
              <a:t>VisualForce</a:t>
            </a:r>
            <a:r>
              <a:rPr lang="en-US" dirty="0" smtClean="0"/>
              <a:t> Pages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/>
          <a:lstStyle/>
          <a:p>
            <a:r>
              <a:rPr lang="en-US" dirty="0" smtClean="0"/>
              <a:t>What are they good at?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75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</a:t>
            </a:r>
            <a:r>
              <a:rPr lang="en-US" dirty="0" err="1" smtClean="0"/>
              <a:t>VisualForce</a:t>
            </a:r>
            <a:r>
              <a:rPr lang="en-US" dirty="0" smtClean="0"/>
              <a:t> Pages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/>
          <a:lstStyle/>
          <a:p>
            <a:r>
              <a:rPr lang="en-US" dirty="0" smtClean="0"/>
              <a:t>What are they good at?</a:t>
            </a:r>
            <a:endParaRPr lang="en-US" dirty="0"/>
          </a:p>
        </p:txBody>
      </p:sp>
      <p:pic>
        <p:nvPicPr>
          <p:cNvPr id="4" name="Content Placeholder 3" descr="Example-DetailPage-Account.png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1" r="3811"/>
          <a:stretch>
            <a:fillRect/>
          </a:stretch>
        </p:blipFill>
        <p:spPr>
          <a:ln>
            <a:solidFill>
              <a:srgbClr val="1C1C1C"/>
            </a:solidFill>
          </a:ln>
        </p:spPr>
      </p:pic>
      <p:sp>
        <p:nvSpPr>
          <p:cNvPr id="7" name="Content Placeholder 5"/>
          <p:cNvSpPr>
            <a:spLocks noGrp="1"/>
          </p:cNvSpPr>
          <p:nvPr>
            <p:ph sz="quarter" idx="10"/>
          </p:nvPr>
        </p:nvSpPr>
        <p:spPr>
          <a:xfrm>
            <a:off x="338328" y="2045369"/>
            <a:ext cx="3257827" cy="3972906"/>
          </a:xfrm>
        </p:spPr>
        <p:txBody>
          <a:bodyPr/>
          <a:lstStyle/>
          <a:p>
            <a:r>
              <a:rPr lang="en-US" dirty="0" smtClean="0"/>
              <a:t>Standard Record Detail UI</a:t>
            </a:r>
          </a:p>
        </p:txBody>
      </p:sp>
    </p:spTree>
    <p:extLst>
      <p:ext uri="{BB962C8B-B14F-4D97-AF65-F5344CB8AC3E}">
        <p14:creationId xmlns:p14="http://schemas.microsoft.com/office/powerpoint/2010/main" val="199068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</a:t>
            </a:r>
            <a:r>
              <a:rPr lang="en-US" dirty="0" err="1" smtClean="0"/>
              <a:t>VisualForce</a:t>
            </a:r>
            <a:r>
              <a:rPr lang="en-US" dirty="0" smtClean="0"/>
              <a:t> Pages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/>
          <a:lstStyle/>
          <a:p>
            <a:r>
              <a:rPr lang="en-US" dirty="0" smtClean="0"/>
              <a:t>What are they good at?</a:t>
            </a:r>
            <a:endParaRPr lang="en-US" dirty="0"/>
          </a:p>
        </p:txBody>
      </p:sp>
      <p:pic>
        <p:nvPicPr>
          <p:cNvPr id="3" name="Content Placeholder 2" descr="Example-RelatedRecordsLists-Accounts.png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" b="21208"/>
          <a:stretch/>
        </p:blipFill>
        <p:spPr>
          <a:xfrm>
            <a:off x="4206240" y="1644315"/>
            <a:ext cx="7649210" cy="4371473"/>
          </a:xfrm>
          <a:ln>
            <a:solidFill>
              <a:srgbClr val="1C1C1C"/>
            </a:solidFill>
          </a:ln>
        </p:spPr>
      </p:pic>
      <p:sp>
        <p:nvSpPr>
          <p:cNvPr id="9" name="Content Placeholder 5"/>
          <p:cNvSpPr>
            <a:spLocks noGrp="1"/>
          </p:cNvSpPr>
          <p:nvPr>
            <p:ph sz="quarter" idx="10"/>
          </p:nvPr>
        </p:nvSpPr>
        <p:spPr>
          <a:xfrm>
            <a:off x="338328" y="2045369"/>
            <a:ext cx="3257827" cy="3972906"/>
          </a:xfrm>
        </p:spPr>
        <p:txBody>
          <a:bodyPr/>
          <a:lstStyle/>
          <a:p>
            <a:r>
              <a:rPr lang="en-US" dirty="0" smtClean="0"/>
              <a:t>Standard Record Detail UI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Related Records for a </a:t>
            </a:r>
          </a:p>
          <a:p>
            <a:pPr marL="454025">
              <a:buNone/>
              <a:tabLst>
                <a:tab pos="454025" algn="l"/>
              </a:tabLst>
            </a:pPr>
            <a:r>
              <a:rPr lang="en-US" dirty="0" smtClean="0"/>
              <a:t>Detail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63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</a:t>
            </a:r>
            <a:r>
              <a:rPr lang="en-US" dirty="0" err="1" smtClean="0"/>
              <a:t>VisualForce</a:t>
            </a:r>
            <a:r>
              <a:rPr lang="en-US" dirty="0" smtClean="0"/>
              <a:t> Pages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38328" y="2045369"/>
            <a:ext cx="3257827" cy="3972906"/>
          </a:xfrm>
        </p:spPr>
        <p:txBody>
          <a:bodyPr/>
          <a:lstStyle/>
          <a:p>
            <a:r>
              <a:rPr lang="en-US" dirty="0" smtClean="0"/>
              <a:t>Standard Record Detail UI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Related Records for a </a:t>
            </a:r>
          </a:p>
          <a:p>
            <a:pPr marL="454025">
              <a:buNone/>
              <a:tabLst>
                <a:tab pos="454025" algn="l"/>
              </a:tabLst>
            </a:pPr>
            <a:r>
              <a:rPr lang="en-US" dirty="0" smtClean="0"/>
              <a:t>Detail View</a:t>
            </a:r>
          </a:p>
          <a:p>
            <a:endParaRPr lang="en-US" dirty="0"/>
          </a:p>
          <a:p>
            <a:r>
              <a:rPr lang="en-US" dirty="0" smtClean="0"/>
              <a:t>Standard Record</a:t>
            </a:r>
          </a:p>
          <a:p>
            <a:pPr marL="454025"/>
            <a:r>
              <a:rPr lang="en-US" dirty="0" smtClean="0"/>
              <a:t>List View UI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/>
          <a:lstStyle/>
          <a:p>
            <a:r>
              <a:rPr lang="en-US" dirty="0" smtClean="0"/>
              <a:t>What are they good at?</a:t>
            </a:r>
            <a:endParaRPr lang="en-US" dirty="0"/>
          </a:p>
        </p:txBody>
      </p:sp>
      <p:pic>
        <p:nvPicPr>
          <p:cNvPr id="10" name="Content Placeholder 9" descr="Example-ListViewPage-Accounts.png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" r="19792"/>
          <a:stretch/>
        </p:blipFill>
        <p:spPr>
          <a:xfrm>
            <a:off x="4122364" y="1601787"/>
            <a:ext cx="7578491" cy="4416552"/>
          </a:xfrm>
          <a:ln>
            <a:solidFill>
              <a:srgbClr val="1C1C1C"/>
            </a:solidFill>
          </a:ln>
        </p:spPr>
      </p:pic>
    </p:spTree>
    <p:extLst>
      <p:ext uri="{BB962C8B-B14F-4D97-AF65-F5344CB8AC3E}">
        <p14:creationId xmlns:p14="http://schemas.microsoft.com/office/powerpoint/2010/main" val="17291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/>
          <a:p>
            <a:r>
              <a:rPr lang="en-US" dirty="0" smtClean="0"/>
              <a:t>Standard </a:t>
            </a:r>
            <a:r>
              <a:rPr lang="en-US" dirty="0" err="1" smtClean="0"/>
              <a:t>VisualForce</a:t>
            </a:r>
            <a:r>
              <a:rPr lang="en-US" dirty="0" smtClean="0"/>
              <a:t> Pages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/>
          <a:lstStyle/>
          <a:p>
            <a:r>
              <a:rPr lang="en-US" dirty="0" smtClean="0"/>
              <a:t>Where do they fall short?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7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F15 Base Template">
  <a:themeElements>
    <a:clrScheme name="Salesforce Color Pallet - June 2015 2">
      <a:dk1>
        <a:srgbClr val="1C1C1C"/>
      </a:dk1>
      <a:lt1>
        <a:srgbClr val="FFFFFF"/>
      </a:lt1>
      <a:dk2>
        <a:srgbClr val="19325C"/>
      </a:dk2>
      <a:lt2>
        <a:srgbClr val="D0D9DE"/>
      </a:lt2>
      <a:accent1>
        <a:srgbClr val="00A1E0"/>
      </a:accent1>
      <a:accent2>
        <a:srgbClr val="7C868D"/>
      </a:accent2>
      <a:accent3>
        <a:srgbClr val="00B2A9"/>
      </a:accent3>
      <a:accent4>
        <a:srgbClr val="963CBD"/>
      </a:accent4>
      <a:accent5>
        <a:srgbClr val="ED8B00"/>
      </a:accent5>
      <a:accent6>
        <a:srgbClr val="FFC72C"/>
      </a:accent6>
      <a:hlink>
        <a:srgbClr val="001871"/>
      </a:hlink>
      <a:folHlink>
        <a:srgbClr val="963CBD"/>
      </a:folHlink>
    </a:clrScheme>
    <a:fontScheme name="Salesforce 2014 Interi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scene3d>
          <a:camera prst="orthographicFront"/>
          <a:lightRig rig="contrasting" dir="t">
            <a:rot lat="0" lon="0" rev="2400000"/>
          </a:lightRig>
        </a:scene3d>
        <a:sp3d prstMaterial="powder">
          <a:bevelB w="0" h="0"/>
        </a:sp3d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Salesforce Sans"/>
            <a:cs typeface="Salesforce San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accent2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300"/>
          </a:spcBef>
          <a:spcAft>
            <a:spcPts val="600"/>
          </a:spcAft>
          <a:defRPr sz="2000" dirty="0" smtClean="0">
            <a:solidFill>
              <a:schemeClr val="accent2"/>
            </a:solidFill>
            <a:latin typeface="Salesforce Sans"/>
            <a:cs typeface="Salesforce San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Salesforce 2014 Interim">
      <a:dk1>
        <a:srgbClr val="262626"/>
      </a:dk1>
      <a:lt1>
        <a:srgbClr val="FFFFFF"/>
      </a:lt1>
      <a:dk2>
        <a:srgbClr val="003C4D"/>
      </a:dk2>
      <a:lt2>
        <a:srgbClr val="D9E0E2"/>
      </a:lt2>
      <a:accent1>
        <a:srgbClr val="00A1E0"/>
      </a:accent1>
      <a:accent2>
        <a:srgbClr val="7C868D"/>
      </a:accent2>
      <a:accent3>
        <a:srgbClr val="008675"/>
      </a:accent3>
      <a:accent4>
        <a:srgbClr val="5C068C"/>
      </a:accent4>
      <a:accent5>
        <a:srgbClr val="E98300"/>
      </a:accent5>
      <a:accent6>
        <a:srgbClr val="F1C300"/>
      </a:accent6>
      <a:hlink>
        <a:srgbClr val="0075A4"/>
      </a:hlink>
      <a:folHlink>
        <a:srgbClr val="943092"/>
      </a:folHlink>
    </a:clrScheme>
    <a:fontScheme name="Salesforce_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alesforce 2014 Interim">
      <a:dk1>
        <a:srgbClr val="262626"/>
      </a:dk1>
      <a:lt1>
        <a:srgbClr val="FFFFFF"/>
      </a:lt1>
      <a:dk2>
        <a:srgbClr val="003C4D"/>
      </a:dk2>
      <a:lt2>
        <a:srgbClr val="D9E0E2"/>
      </a:lt2>
      <a:accent1>
        <a:srgbClr val="00A1E0"/>
      </a:accent1>
      <a:accent2>
        <a:srgbClr val="7C868D"/>
      </a:accent2>
      <a:accent3>
        <a:srgbClr val="008675"/>
      </a:accent3>
      <a:accent4>
        <a:srgbClr val="5C068C"/>
      </a:accent4>
      <a:accent5>
        <a:srgbClr val="E98300"/>
      </a:accent5>
      <a:accent6>
        <a:srgbClr val="F1C300"/>
      </a:accent6>
      <a:hlink>
        <a:srgbClr val="0075A4"/>
      </a:hlink>
      <a:folHlink>
        <a:srgbClr val="943092"/>
      </a:folHlink>
    </a:clrScheme>
    <a:fontScheme name="Salesforce 2014 Interi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DF15 Base Template.potx</Template>
  <TotalTime>18683</TotalTime>
  <Words>1154</Words>
  <Application>Microsoft Macintosh PowerPoint</Application>
  <PresentationFormat>Custom</PresentationFormat>
  <Paragraphs>210</Paragraphs>
  <Slides>30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DF15 Base Template</vt:lpstr>
      <vt:lpstr>Solving complex data  display issues with  Dynamic VisualForce Components</vt:lpstr>
      <vt:lpstr>John M. Daniel</vt:lpstr>
      <vt:lpstr>About</vt:lpstr>
      <vt:lpstr>Overview</vt:lpstr>
      <vt:lpstr>Standard VisualForce Pages</vt:lpstr>
      <vt:lpstr>Standard VisualForce Pages</vt:lpstr>
      <vt:lpstr>Standard VisualForce Pages</vt:lpstr>
      <vt:lpstr>Standard VisualForce Pages</vt:lpstr>
      <vt:lpstr>Standard VisualForce Pages</vt:lpstr>
      <vt:lpstr>Standard VisualForce Pages</vt:lpstr>
      <vt:lpstr>Standard VisualForce Pages</vt:lpstr>
      <vt:lpstr>Standard VisualForce Pages</vt:lpstr>
      <vt:lpstr>Standard VisualForce Pages</vt:lpstr>
      <vt:lpstr>Standard VisualForce Pages</vt:lpstr>
      <vt:lpstr>Standard VisualForce Pages</vt:lpstr>
      <vt:lpstr>So… Why does VisualForce fall short in these situations?</vt:lpstr>
      <vt:lpstr>Standard VisualForce Pages</vt:lpstr>
      <vt:lpstr>Dynamic VisualForce Components</vt:lpstr>
      <vt:lpstr>Dynamic VisualForce Components</vt:lpstr>
      <vt:lpstr>Dynamic VisualForce Components</vt:lpstr>
      <vt:lpstr>Dynamic VisualForce Components</vt:lpstr>
      <vt:lpstr>Dynamic VisualForce Components</vt:lpstr>
      <vt:lpstr>Dynamic VisualForce Components</vt:lpstr>
      <vt:lpstr>Code Example</vt:lpstr>
      <vt:lpstr>It has its niche!</vt:lpstr>
      <vt:lpstr>Questions???</vt:lpstr>
      <vt:lpstr>Links</vt:lpstr>
      <vt:lpstr>Share Your Feedback, and Win a GoPro!</vt:lpstr>
      <vt:lpstr>Thanks!  Enjoy #DF15 !!!</vt:lpstr>
      <vt:lpstr>PowerPoint Presentation</vt:lpstr>
    </vt:vector>
  </TitlesOfParts>
  <Company>Carol Hausmann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Salesforce</dc:title>
  <dc:creator>Salesforce</dc:creator>
  <cp:lastModifiedBy>John Daniel</cp:lastModifiedBy>
  <cp:revision>1024</cp:revision>
  <cp:lastPrinted>2014-09-29T18:29:00Z</cp:lastPrinted>
  <dcterms:created xsi:type="dcterms:W3CDTF">2014-09-29T18:28:17Z</dcterms:created>
  <dcterms:modified xsi:type="dcterms:W3CDTF">2015-09-15T06:49:39Z</dcterms:modified>
</cp:coreProperties>
</file>